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58" r:id="rId4"/>
    <p:sldId id="288" r:id="rId5"/>
    <p:sldId id="289" r:id="rId6"/>
    <p:sldId id="290" r:id="rId7"/>
    <p:sldId id="259" r:id="rId8"/>
    <p:sldId id="291" r:id="rId9"/>
    <p:sldId id="293" r:id="rId10"/>
    <p:sldId id="294" r:id="rId11"/>
    <p:sldId id="295" r:id="rId12"/>
    <p:sldId id="296" r:id="rId13"/>
    <p:sldId id="297" r:id="rId14"/>
    <p:sldId id="260" r:id="rId15"/>
    <p:sldId id="263" r:id="rId16"/>
    <p:sldId id="264" r:id="rId17"/>
    <p:sldId id="285" r:id="rId18"/>
    <p:sldId id="286" r:id="rId19"/>
    <p:sldId id="265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7" r:id="rId28"/>
    <p:sldId id="266" r:id="rId29"/>
    <p:sldId id="267" r:id="rId30"/>
    <p:sldId id="268" r:id="rId31"/>
    <p:sldId id="287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9" r:id="rId42"/>
    <p:sldId id="280" r:id="rId43"/>
    <p:sldId id="281" r:id="rId44"/>
    <p:sldId id="282" r:id="rId45"/>
    <p:sldId id="283" r:id="rId46"/>
    <p:sldId id="284" r:id="rId47"/>
    <p:sldId id="323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0"/>
    <p:restoredTop sz="85290"/>
  </p:normalViewPr>
  <p:slideViewPr>
    <p:cSldViewPr snapToGrid="0" snapToObjects="1">
      <p:cViewPr>
        <p:scale>
          <a:sx n="106" d="100"/>
          <a:sy n="106" d="100"/>
        </p:scale>
        <p:origin x="-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296B8-6868-0847-A344-C91844EEAA50}" type="datetimeFigureOut">
              <a:rPr lang="en-US" smtClean="0"/>
              <a:t>9/23/19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8CE20-A35A-BF4F-9DD4-C91653A3E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6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8CE20-A35A-BF4F-9DD4-C91653A3EC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61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249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C7989-9F22-844F-8B6A-DED7FDED6F6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15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font overlap</a:t>
            </a:r>
          </a:p>
          <a:p>
            <a:endParaRPr lang="en-US" dirty="0" smtClean="0"/>
          </a:p>
          <a:p>
            <a:r>
              <a:rPr lang="en-US" dirty="0" smtClean="0"/>
              <a:t>neural networks learn</a:t>
            </a:r>
            <a:r>
              <a:rPr lang="en-US" baseline="0" dirty="0" smtClean="0"/>
              <a:t> a function, based on desired output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previous methods we restrict the types of functions severely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8CE20-A35A-BF4F-9DD4-C91653A3EC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79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97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2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8CE20-A35A-BF4F-9DD4-C91653A3EC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53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8CE20-A35A-BF4F-9DD4-C91653A3EC5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76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089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8031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68F49-DE0A-5441-8552-2332D851D48C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43D0F-1FFE-1144-8697-8A4F856A0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68F49-DE0A-5441-8552-2332D851D48C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43D0F-1FFE-1144-8697-8A4F856A0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68F49-DE0A-5441-8552-2332D851D48C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43D0F-1FFE-1144-8697-8A4F856A0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68F49-DE0A-5441-8552-2332D851D48C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43D0F-1FFE-1144-8697-8A4F856A0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68F49-DE0A-5441-8552-2332D851D48C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43D0F-1FFE-1144-8697-8A4F856A0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68F49-DE0A-5441-8552-2332D851D48C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43D0F-1FFE-1144-8697-8A4F856A0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68F49-DE0A-5441-8552-2332D851D48C}" type="datetimeFigureOut">
              <a:rPr lang="en-US" smtClean="0"/>
              <a:t>9/23/19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43D0F-1FFE-1144-8697-8A4F856A0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68F49-DE0A-5441-8552-2332D851D48C}" type="datetimeFigureOut">
              <a:rPr lang="en-US" smtClean="0"/>
              <a:t>9/23/19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43D0F-1FFE-1144-8697-8A4F856A0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68F49-DE0A-5441-8552-2332D851D48C}" type="datetimeFigureOut">
              <a:rPr lang="en-US" smtClean="0"/>
              <a:t>9/23/19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43D0F-1FFE-1144-8697-8A4F856A0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68F49-DE0A-5441-8552-2332D851D48C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43D0F-1FFE-1144-8697-8A4F856A0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68F49-DE0A-5441-8552-2332D851D48C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43D0F-1FFE-1144-8697-8A4F856A0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68F49-DE0A-5441-8552-2332D851D48C}" type="datetimeFigureOut">
              <a:rPr lang="en-US" smtClean="0"/>
              <a:pPr/>
              <a:t>9/23/19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0A43D0F-1FFE-1144-8697-8A4F856A0A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1732344" y="2800351"/>
                <a:ext cx="8821356" cy="355282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Example: Decide whether to eat out at a restaurant</a:t>
                </a:r>
                <a:endParaRPr lang="en-US" dirty="0" smtClean="0"/>
              </a:p>
              <a:p>
                <a:r>
                  <a:rPr lang="en-US" dirty="0" smtClean="0"/>
                  <a:t>Three factors: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smtClean="0"/>
                  <a:t>Will your friend join you?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/>
                      <m:t>Do</m:t>
                    </m:r>
                    <m:r>
                      <m:rPr>
                        <m:nor/>
                      </m:rPr>
                      <a:rPr lang="en-US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you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like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their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food</m:t>
                    </m:r>
                    <m:r>
                      <m:rPr>
                        <m:nor/>
                      </m:rPr>
                      <a:rPr lang="en-US" dirty="0" smtClean="0"/>
                      <m:t>?</m:t>
                    </m:r>
                    <m:r>
                      <a:rPr lang="en-US" b="0" i="0" dirty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 smtClean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smtClean="0"/>
                  <a:t>Do they have a good wine list?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no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yes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32344" y="2800351"/>
                <a:ext cx="8821356" cy="3552825"/>
              </a:xfrm>
              <a:blipFill rotWithShape="0">
                <a:blip r:embed="rId2"/>
                <a:stretch>
                  <a:fillRect l="-1244" t="-2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4" name="Picture 2" descr="http://neuralnetworksanddeeplearning.com/images/tikz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25" y="897164"/>
            <a:ext cx="3523144" cy="173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851063" y="6515100"/>
            <a:ext cx="1470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Nielsen, 2015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415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1732345" y="1642875"/>
                <a:ext cx="8606274" cy="484887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Example: Decide whether to eat out at a restaurant</a:t>
                </a:r>
              </a:p>
              <a:p>
                <a:r>
                  <a:rPr lang="en-US" dirty="0" smtClean="0"/>
                  <a:t>Three factors: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smtClean="0"/>
                  <a:t>Will your friend join you?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/>
                      <m:t>Do</m:t>
                    </m:r>
                    <m:r>
                      <m:rPr>
                        <m:nor/>
                      </m:rPr>
                      <a:rPr lang="en-US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you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like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their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food</m:t>
                    </m:r>
                    <m:r>
                      <m:rPr>
                        <m:nor/>
                      </m:rPr>
                      <a:rPr lang="en-US" dirty="0" smtClean="0"/>
                      <m:t>?</m:t>
                    </m:r>
                    <m:r>
                      <a:rPr lang="en-US" b="0" i="0" dirty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 smtClean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smtClean="0"/>
                  <a:t>Do they have a good wine list?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b="1" dirty="0" smtClean="0"/>
                  <a:t>Case 1</a:t>
                </a:r>
                <a:r>
                  <a:rPr lang="en-US" dirty="0" smtClean="0"/>
                  <a:t>: </a:t>
                </a:r>
                <a:r>
                  <a:rPr lang="en-US" dirty="0" smtClean="0"/>
                  <a:t>Really want to spend time with friend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Threshold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 smtClean="0"/>
                  <a:t> threshold whenever </a:t>
                </a:r>
                <a:r>
                  <a:rPr lang="en-US" dirty="0" smtClean="0"/>
                  <a:t>friend </a:t>
                </a:r>
                <a:r>
                  <a:rPr lang="en-US" b="1" dirty="0" smtClean="0"/>
                  <a:t>will join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b="1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 smtClean="0"/>
                  <a:t> threshold whenever </a:t>
                </a:r>
                <a:r>
                  <a:rPr lang="en-US" dirty="0" smtClean="0"/>
                  <a:t>friend </a:t>
                </a:r>
                <a:r>
                  <a:rPr lang="en-US" b="1" dirty="0" smtClean="0"/>
                  <a:t>won’t join</a:t>
                </a:r>
                <a:r>
                  <a:rPr lang="en-US" dirty="0" smtClean="0"/>
                  <a:t>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1" dirty="0" smtClean="0"/>
                  <a:t>)</a:t>
                </a:r>
              </a:p>
              <a:p>
                <a:pPr lvl="1"/>
                <a:endParaRPr lang="en-US" b="1" dirty="0" smtClean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32345" y="1642875"/>
                <a:ext cx="8606274" cy="4848873"/>
              </a:xfrm>
              <a:blipFill rotWithShape="0">
                <a:blip r:embed="rId3"/>
                <a:stretch>
                  <a:fillRect l="-1275" t="-3145" b="-15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1732343" y="1631696"/>
                <a:ext cx="8606275" cy="522630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Example: Decide whether to eat out at a restaurant</a:t>
                </a:r>
              </a:p>
              <a:p>
                <a:r>
                  <a:rPr lang="en-US" dirty="0" smtClean="0"/>
                  <a:t>Three factors: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smtClean="0"/>
                  <a:t>Will your friend join you?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/>
                      <m:t>Do</m:t>
                    </m:r>
                    <m:r>
                      <m:rPr>
                        <m:nor/>
                      </m:rPr>
                      <a:rPr lang="en-US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you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like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their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food</m:t>
                    </m:r>
                    <m:r>
                      <m:rPr>
                        <m:nor/>
                      </m:rPr>
                      <a:rPr lang="en-US" dirty="0" smtClean="0"/>
                      <m:t>?</m:t>
                    </m:r>
                    <m:r>
                      <a:rPr lang="en-US" b="0" i="0" dirty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 smtClean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smtClean="0"/>
                  <a:t>Do they have a good wine list?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b="1" dirty="0" smtClean="0"/>
                  <a:t>Case </a:t>
                </a:r>
                <a:r>
                  <a:rPr lang="en-US" b="1" dirty="0" smtClean="0"/>
                  <a:t>2</a:t>
                </a:r>
                <a:r>
                  <a:rPr lang="en-US" dirty="0" smtClean="0"/>
                  <a:t>: </a:t>
                </a:r>
                <a:r>
                  <a:rPr lang="en-US" dirty="0" smtClean="0"/>
                  <a:t>Really </a:t>
                </a:r>
                <a:r>
                  <a:rPr lang="en-US" dirty="0" smtClean="0"/>
                  <a:t>like wine, friend is meh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2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2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10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Threshold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3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 smtClean="0"/>
                  <a:t> threshold </a:t>
                </a:r>
                <a:r>
                  <a:rPr lang="en-US" dirty="0" smtClean="0"/>
                  <a:t>whenever their wine is good</a:t>
                </a:r>
                <a:endParaRPr lang="en-US" b="1" dirty="0" smtClean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</m:oMath>
                </a14:m>
                <a:r>
                  <a:rPr lang="en-US" dirty="0" smtClean="0"/>
                  <a:t> threshold </a:t>
                </a:r>
                <a:r>
                  <a:rPr lang="en-US" dirty="0" smtClean="0"/>
                  <a:t>if both friend goes and you like their food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</m:oMath>
                </a14:m>
                <a:r>
                  <a:rPr lang="en-US" dirty="0" smtClean="0"/>
                  <a:t> threshold </a:t>
                </a:r>
                <a:r>
                  <a:rPr lang="en-US" dirty="0" smtClean="0"/>
                  <a:t>otherwise</a:t>
                </a:r>
              </a:p>
              <a:p>
                <a:pPr lvl="1"/>
                <a:endParaRPr lang="en-US" b="1" dirty="0" smtClean="0"/>
              </a:p>
              <a:p>
                <a:pPr lvl="1"/>
                <a:endParaRPr lang="en-US" b="1" dirty="0" smtClean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32343" y="1631696"/>
                <a:ext cx="8606275" cy="5226304"/>
              </a:xfrm>
              <a:blipFill rotWithShape="0">
                <a:blip r:embed="rId3"/>
                <a:stretch>
                  <a:fillRect l="-1062" t="-1984" b="-14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That example took binary inputs and resulted in a binary output</a:t>
            </a:r>
          </a:p>
          <a:p>
            <a:r>
              <a:rPr lang="en-US" dirty="0" smtClean="0"/>
              <a:t>We can extend to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Continuous input &amp;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 network of many of these building blocks</a:t>
            </a:r>
          </a:p>
          <a:p>
            <a:r>
              <a:rPr lang="en-US" dirty="0" smtClean="0"/>
              <a:t>Let’s look at a standard architecture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1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87" y="1928861"/>
            <a:ext cx="5508213" cy="3602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34075" cy="4351338"/>
          </a:xfrm>
        </p:spPr>
        <p:txBody>
          <a:bodyPr/>
          <a:lstStyle/>
          <a:p>
            <a:r>
              <a:rPr lang="en-US" dirty="0" smtClean="0"/>
              <a:t>Each node represents a number</a:t>
            </a:r>
          </a:p>
          <a:p>
            <a:r>
              <a:rPr lang="en-US" dirty="0" smtClean="0"/>
              <a:t>Yellow nodes are input numbers: just plug them in</a:t>
            </a:r>
          </a:p>
          <a:p>
            <a:pPr lvl="1"/>
            <a:r>
              <a:rPr lang="en-US" dirty="0" smtClean="0"/>
              <a:t>Could be genes, for example</a:t>
            </a:r>
          </a:p>
          <a:p>
            <a:r>
              <a:rPr lang="en-US" dirty="0" smtClean="0"/>
              <a:t>The rest of the nodes are slightly more complicated, let’s take one as an example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72275" y="6611779"/>
            <a:ext cx="55292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https://towardsdatascience.com/applied-deep-learning-part-1-artificial-neural-networks-d7834f67a4f6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8156320" y="1767817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88811" y="2426906"/>
            <a:ext cx="870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Gene 1</a:t>
            </a:r>
            <a:endParaRPr 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6693835" y="3277666"/>
            <a:ext cx="870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Gene 2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693835" y="4103306"/>
            <a:ext cx="870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Gene 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156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779" y="1973105"/>
            <a:ext cx="5508213" cy="3602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816" y="1825625"/>
            <a:ext cx="6207266" cy="291481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Let’s add some notation</a:t>
            </a:r>
          </a:p>
          <a:p>
            <a:r>
              <a:rPr lang="en-US" dirty="0" smtClean="0"/>
              <a:t>y = x</a:t>
            </a:r>
            <a:r>
              <a:rPr lang="en-US" baseline="-25000" dirty="0" smtClean="0"/>
              <a:t>1</a:t>
            </a:r>
            <a:r>
              <a:rPr lang="en-US" dirty="0" smtClean="0"/>
              <a:t>*w</a:t>
            </a:r>
            <a:r>
              <a:rPr lang="en-US" baseline="-25000" dirty="0" smtClean="0"/>
              <a:t>1 </a:t>
            </a:r>
            <a:r>
              <a:rPr lang="en-US" dirty="0" smtClean="0"/>
              <a:t>+ x</a:t>
            </a:r>
            <a:r>
              <a:rPr lang="en-US" baseline="-25000" dirty="0" smtClean="0"/>
              <a:t>2</a:t>
            </a:r>
            <a:r>
              <a:rPr lang="en-US" dirty="0" smtClean="0"/>
              <a:t>*w</a:t>
            </a:r>
            <a:r>
              <a:rPr lang="en-US" baseline="-25000" dirty="0" smtClean="0"/>
              <a:t>2</a:t>
            </a:r>
            <a:r>
              <a:rPr lang="en-US" dirty="0" smtClean="0"/>
              <a:t> + x</a:t>
            </a:r>
            <a:r>
              <a:rPr lang="en-US" baseline="-25000" dirty="0" smtClean="0"/>
              <a:t>3</a:t>
            </a:r>
            <a:r>
              <a:rPr lang="en-US" dirty="0" smtClean="0"/>
              <a:t>*w</a:t>
            </a:r>
            <a:r>
              <a:rPr lang="en-US" baseline="-25000" dirty="0" smtClean="0"/>
              <a:t>3</a:t>
            </a:r>
            <a:endParaRPr lang="en-US" dirty="0" smtClean="0"/>
          </a:p>
          <a:p>
            <a:r>
              <a:rPr lang="en-US" dirty="0" smtClean="0"/>
              <a:t>Multiplying/adding are simple linear operations</a:t>
            </a:r>
          </a:p>
          <a:p>
            <a:pPr lvl="1"/>
            <a:r>
              <a:rPr lang="en-US" dirty="0" smtClean="0"/>
              <a:t>Composing a lot of them still is still only linear</a:t>
            </a:r>
          </a:p>
          <a:p>
            <a:r>
              <a:rPr lang="en-US" dirty="0" smtClean="0"/>
              <a:t>We need some nonlinearity in there somewhere</a:t>
            </a:r>
          </a:p>
          <a:p>
            <a:r>
              <a:rPr lang="en-US" dirty="0" smtClean="0"/>
              <a:t>Choose a nonlinear “activation” function</a:t>
            </a:r>
          </a:p>
          <a:p>
            <a:pPr lvl="1"/>
            <a:r>
              <a:rPr lang="en-US" dirty="0" smtClean="0"/>
              <a:t>y = sigmoid(x</a:t>
            </a:r>
            <a:r>
              <a:rPr lang="en-US" baseline="-25000" dirty="0" smtClean="0"/>
              <a:t>1</a:t>
            </a:r>
            <a:r>
              <a:rPr lang="en-US" dirty="0" smtClean="0"/>
              <a:t>*w</a:t>
            </a:r>
            <a:r>
              <a:rPr lang="en-US" baseline="-25000" dirty="0" smtClean="0"/>
              <a:t>1 </a:t>
            </a:r>
            <a:r>
              <a:rPr lang="en-US" dirty="0" smtClean="0"/>
              <a:t>+ x</a:t>
            </a:r>
            <a:r>
              <a:rPr lang="en-US" baseline="-25000" dirty="0" smtClean="0"/>
              <a:t>2</a:t>
            </a:r>
            <a:r>
              <a:rPr lang="en-US" dirty="0" smtClean="0"/>
              <a:t>*w</a:t>
            </a:r>
            <a:r>
              <a:rPr lang="en-US" baseline="-25000" dirty="0" smtClean="0"/>
              <a:t>2</a:t>
            </a:r>
            <a:r>
              <a:rPr lang="en-US" dirty="0" smtClean="0"/>
              <a:t> + x</a:t>
            </a:r>
            <a:r>
              <a:rPr lang="en-US" baseline="-25000" dirty="0" smtClean="0"/>
              <a:t>3</a:t>
            </a:r>
            <a:r>
              <a:rPr lang="en-US" dirty="0"/>
              <a:t>*</a:t>
            </a:r>
            <a:r>
              <a:rPr lang="en-US" dirty="0" smtClean="0"/>
              <a:t>w</a:t>
            </a:r>
            <a:r>
              <a:rPr lang="en-US" baseline="-25000" dirty="0" smtClean="0"/>
              <a:t>3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We’ll talk more about activations shortly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72275" y="6611779"/>
            <a:ext cx="55292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https://towardsdatascience.com/applied-deep-learning-part-1-artificial-neural-networks-d7834f67a4f6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8230061" y="1825625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45466" y="244530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5466" y="324803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x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45466" y="405977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79522" y="220074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1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79522" y="29342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w</a:t>
            </a:r>
            <a:r>
              <a:rPr lang="en-US" baseline="-25000" smtClean="0">
                <a:solidFill>
                  <a:srgbClr val="FF0000"/>
                </a:solidFill>
              </a:rPr>
              <a:t>2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67096" y="377633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319" y="4875379"/>
            <a:ext cx="3668342" cy="172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8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6" grpId="0"/>
      <p:bldP spid="8" grpId="0"/>
      <p:bldP spid="9" grpId="0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779" y="1973105"/>
            <a:ext cx="5508213" cy="3602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72275" y="6611779"/>
            <a:ext cx="55292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https://towardsdatascience.com/applied-deep-learning-part-1-artificial-neural-networks-d7834f67a4f6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8240365" y="2589713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8240365" y="3412673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8240365" y="4321166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9708455" y="1825625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708455" y="2596609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9737551" y="3499644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9708455" y="4268894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1165649" y="2947338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93816" y="1825625"/>
            <a:ext cx="6207266" cy="2914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Can repeat for all of the other nodes in the layer</a:t>
            </a:r>
          </a:p>
          <a:p>
            <a:r>
              <a:rPr lang="en-US" dirty="0" smtClean="0"/>
              <a:t>Then use these as input for the next layer, and repeat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08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779" y="1973105"/>
            <a:ext cx="5508213" cy="3602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3407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Each neuron is doing a numerical calculation, that is all</a:t>
            </a:r>
          </a:p>
          <a:p>
            <a:r>
              <a:rPr lang="en-US" dirty="0" smtClean="0"/>
              <a:t>One way to think about it, though, is that each blue neuron learns “</a:t>
            </a:r>
            <a:r>
              <a:rPr lang="en-US" i="1" dirty="0" smtClean="0"/>
              <a:t>a feature</a:t>
            </a:r>
            <a:r>
              <a:rPr lang="en-US" dirty="0" smtClean="0"/>
              <a:t>” of the data</a:t>
            </a:r>
          </a:p>
          <a:p>
            <a:pPr lvl="1"/>
            <a:r>
              <a:rPr lang="en-US" dirty="0" smtClean="0"/>
              <a:t>A trait, a concept, a property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Each green neuron then learns “</a:t>
            </a:r>
            <a:r>
              <a:rPr lang="en-US" i="1" dirty="0" smtClean="0"/>
              <a:t>a feature of the features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Gets more abstract as you get even deeper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72275" y="6611779"/>
            <a:ext cx="55292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https://towardsdatascience.com/applied-deep-learning-part-1-artificial-neural-networks-d7834f67a4f6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8240365" y="2589713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8240365" y="3412673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8240365" y="4321166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9708455" y="1825625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708455" y="2596609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9737551" y="3499644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9708455" y="4268894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1165649" y="2947338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8254913" y="1799206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8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779" y="1973105"/>
            <a:ext cx="5508213" cy="3602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3407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Most importantly, we don’t need to tell it what these neurons should learn</a:t>
            </a:r>
          </a:p>
          <a:p>
            <a:r>
              <a:rPr lang="en-US" dirty="0" smtClean="0"/>
              <a:t>We will give it a task, and grade its ability to do that task</a:t>
            </a:r>
          </a:p>
          <a:p>
            <a:r>
              <a:rPr lang="en-US" dirty="0" smtClean="0"/>
              <a:t>Then, it can use its neurons in whatever way it sees fit to accomplish that task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72275" y="6611779"/>
            <a:ext cx="55292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https://towardsdatascience.com/applied-deep-learning-part-1-artificial-neural-networks-d7834f67a4f6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8240365" y="2589713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8240365" y="3412673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8240365" y="4321166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9708455" y="1825625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708455" y="2596609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9737551" y="3499644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9708455" y="4268894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1165649" y="2947338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8254913" y="1799206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2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779" y="1973105"/>
            <a:ext cx="5508213" cy="3602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3407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For most of our purposes, we can imagine this as a box that takes numbers as input and spits out other numbers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72275" y="6611779"/>
            <a:ext cx="55292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https://towardsdatascience.com/applied-deep-learning-part-1-artificial-neural-networks-d7834f67a4f6</a:t>
            </a:r>
            <a:endParaRPr lang="en-US" sz="1000" dirty="0"/>
          </a:p>
        </p:txBody>
      </p:sp>
      <p:sp>
        <p:nvSpPr>
          <p:cNvPr id="19" name="Oval 18"/>
          <p:cNvSpPr/>
          <p:nvPr/>
        </p:nvSpPr>
        <p:spPr>
          <a:xfrm>
            <a:off x="11165649" y="2947338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6740191" y="2125504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6740191" y="2947338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740191" y="3776333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57045" y="1558889"/>
            <a:ext cx="3339515" cy="40844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9708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 animBg="1"/>
      <p:bldP spid="20" grpId="0" animBg="1"/>
      <p:bldP spid="21" grpId="0" animBg="1"/>
      <p:bldP spid="22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Classification</a:t>
            </a:r>
          </a:p>
          <a:p>
            <a:r>
              <a:rPr lang="en-US" dirty="0" smtClean="0"/>
              <a:t>Code!</a:t>
            </a:r>
          </a:p>
          <a:p>
            <a:r>
              <a:rPr lang="en-US" dirty="0" smtClean="0"/>
              <a:t>Autoencoders</a:t>
            </a:r>
          </a:p>
          <a:p>
            <a:r>
              <a:rPr lang="en-US" dirty="0" smtClean="0"/>
              <a:t>Code!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4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779" y="1973105"/>
            <a:ext cx="5508213" cy="3602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3407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That doesn’t mean we won’t </a:t>
            </a:r>
            <a:r>
              <a:rPr lang="en-US" b="1" i="1" dirty="0" smtClean="0"/>
              <a:t>experiment</a:t>
            </a:r>
            <a:r>
              <a:rPr lang="en-US" dirty="0" smtClean="0"/>
              <a:t> with different things inside the box</a:t>
            </a:r>
          </a:p>
          <a:p>
            <a:r>
              <a:rPr lang="en-US" dirty="0" smtClean="0"/>
              <a:t>We will toggle various choices inside that box</a:t>
            </a:r>
          </a:p>
          <a:p>
            <a:r>
              <a:rPr lang="en-US" dirty="0" smtClean="0"/>
              <a:t>But we will evaluate the options based on their </a:t>
            </a:r>
            <a:r>
              <a:rPr lang="en-US" b="1" i="1" dirty="0" smtClean="0"/>
              <a:t>output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72275" y="6611779"/>
            <a:ext cx="55292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https://towardsdatascience.com/applied-deep-learning-part-1-artificial-neural-networks-d7834f67a4f6</a:t>
            </a:r>
            <a:endParaRPr lang="en-US" sz="1000" dirty="0"/>
          </a:p>
        </p:txBody>
      </p:sp>
      <p:sp>
        <p:nvSpPr>
          <p:cNvPr id="19" name="Oval 18"/>
          <p:cNvSpPr/>
          <p:nvPr/>
        </p:nvSpPr>
        <p:spPr>
          <a:xfrm>
            <a:off x="11165649" y="2947338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6740191" y="2125504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6740191" y="2947338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740191" y="3776333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57045" y="1558889"/>
            <a:ext cx="3339515" cy="40844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812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779" y="1973105"/>
            <a:ext cx="5508213" cy="3602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3407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For example, let’s use this strategy to talk about </a:t>
            </a:r>
            <a:r>
              <a:rPr lang="en-US" b="1" dirty="0" smtClean="0"/>
              <a:t>activation</a:t>
            </a:r>
            <a:r>
              <a:rPr lang="en-US" dirty="0" smtClean="0"/>
              <a:t> functions</a:t>
            </a:r>
          </a:p>
          <a:p>
            <a:r>
              <a:rPr lang="en-US" dirty="0" smtClean="0"/>
              <a:t>Why do we use non-linear activations instead of linear activations?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72275" y="6611779"/>
            <a:ext cx="55292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https://towardsdatascience.com/applied-deep-learning-part-1-artificial-neural-networks-d7834f67a4f6</a:t>
            </a:r>
            <a:endParaRPr lang="en-US" sz="1000" dirty="0"/>
          </a:p>
        </p:txBody>
      </p:sp>
      <p:sp>
        <p:nvSpPr>
          <p:cNvPr id="19" name="Oval 18"/>
          <p:cNvSpPr/>
          <p:nvPr/>
        </p:nvSpPr>
        <p:spPr>
          <a:xfrm>
            <a:off x="11165649" y="2947338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6740191" y="2125504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6740191" y="2947338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740191" y="3776333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57045" y="1558889"/>
            <a:ext cx="3339515" cy="40844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2526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779" y="1973105"/>
            <a:ext cx="5508213" cy="3602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3407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To test: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Take a simple data set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Train the network with linear activations, look at its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Train the network with nonlinear activations, look at its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Infer the effect of the internal architecture choice solely by its effect on the output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72275" y="6611779"/>
            <a:ext cx="55292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https://towardsdatascience.com/applied-deep-learning-part-1-artificial-neural-networks-d7834f67a4f6</a:t>
            </a:r>
            <a:endParaRPr lang="en-US" sz="1000" dirty="0"/>
          </a:p>
        </p:txBody>
      </p:sp>
      <p:sp>
        <p:nvSpPr>
          <p:cNvPr id="19" name="Oval 18"/>
          <p:cNvSpPr/>
          <p:nvPr/>
        </p:nvSpPr>
        <p:spPr>
          <a:xfrm>
            <a:off x="11165649" y="2947338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6740191" y="2125504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6740191" y="2947338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740191" y="3776333"/>
            <a:ext cx="957262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57045" y="1558889"/>
            <a:ext cx="3339515" cy="40844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282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3407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To test: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Take a simple data set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Train the network with linear activations, look at its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Train the network with nonlinear activations, look at its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Infer the effect of the internal architecture choice solely by its effect on the output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77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3407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To test: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i="1" dirty="0" smtClean="0"/>
              <a:t>Take a simple data set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Train the network with linear activations, look at its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Train the network with nonlinear activations, look at its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Infer the effect of the internal architecture choice solely by its effect on the output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795" y="668594"/>
            <a:ext cx="6189406" cy="618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7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85" y="663676"/>
            <a:ext cx="6123678" cy="61943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3407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To test: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Take a simple data set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i="1" dirty="0" smtClean="0"/>
              <a:t>Train the network with linear activations, look at its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Train the network with nonlinear activations, look at its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Infer the effect of the internal architecture choice solely by its effect on the output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3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299" y="743357"/>
            <a:ext cx="6179573" cy="61146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3407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To test: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Take a simple data set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Train the network with linear activations, look at its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i="1" dirty="0" smtClean="0"/>
              <a:t>Train the network with nonlinear activations, look at its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Infer the effect of the internal architecture choice solely by its effect on the output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72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299" y="743357"/>
            <a:ext cx="6179573" cy="61146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3407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To test: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Take a simple data set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Train the network with linear activations, look at its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Train the network with nonlinear activations, look at its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i="1" dirty="0" smtClean="0"/>
              <a:t>Infer the effect of the internal architecture choice solely by its effect on the output</a:t>
            </a:r>
          </a:p>
          <a:p>
            <a:r>
              <a:rPr lang="en-US" dirty="0" smtClean="0"/>
              <a:t>Internal nonlinearities make it able to output nonlinearities!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4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we’ve seen, these networks have parameters (also called weights) that multiply some input to give some output</a:t>
            </a:r>
          </a:p>
          <a:p>
            <a:r>
              <a:rPr lang="en-US" dirty="0" smtClean="0"/>
              <a:t>When we first start a model, these parameters are given random initial values</a:t>
            </a:r>
          </a:p>
          <a:p>
            <a:pPr lvl="1"/>
            <a:r>
              <a:rPr lang="en-US" dirty="0" smtClean="0"/>
              <a:t>Thus at first, the model doesn’t output anything meaningful</a:t>
            </a:r>
          </a:p>
          <a:p>
            <a:r>
              <a:rPr lang="en-US" dirty="0" smtClean="0"/>
              <a:t>We want our model to learn something, so how do we do that?</a:t>
            </a:r>
          </a:p>
        </p:txBody>
      </p:sp>
    </p:spTree>
    <p:extLst>
      <p:ext uri="{BB962C8B-B14F-4D97-AF65-F5344CB8AC3E}">
        <p14:creationId xmlns:p14="http://schemas.microsoft.com/office/powerpoint/2010/main" val="10726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The fundamental resource of deep learning is </a:t>
            </a:r>
            <a:r>
              <a:rPr lang="en-US" u="sng" dirty="0" smtClean="0"/>
              <a:t>data</a:t>
            </a:r>
          </a:p>
          <a:p>
            <a:r>
              <a:rPr lang="en-US" dirty="0" smtClean="0"/>
              <a:t>Training a neural network involves two things:</a:t>
            </a:r>
          </a:p>
          <a:p>
            <a:pPr lvl="1"/>
            <a:r>
              <a:rPr lang="en-US" dirty="0" smtClean="0"/>
              <a:t>Having </a:t>
            </a:r>
            <a:r>
              <a:rPr lang="en-US" b="1" i="1" dirty="0" smtClean="0"/>
              <a:t>data</a:t>
            </a:r>
            <a:r>
              <a:rPr lang="en-US" dirty="0" smtClean="0"/>
              <a:t> as </a:t>
            </a:r>
            <a:r>
              <a:rPr lang="en-US" b="1" i="1" dirty="0" smtClean="0"/>
              <a:t>input</a:t>
            </a:r>
            <a:r>
              <a:rPr lang="en-US" dirty="0" smtClean="0"/>
              <a:t> to the network</a:t>
            </a:r>
          </a:p>
          <a:p>
            <a:pPr lvl="1"/>
            <a:r>
              <a:rPr lang="en-US" dirty="0" smtClean="0"/>
              <a:t>Being able to state mathematically what you </a:t>
            </a:r>
            <a:r>
              <a:rPr lang="en-US" b="1" i="1" dirty="0" smtClean="0"/>
              <a:t>want</a:t>
            </a:r>
            <a:r>
              <a:rPr lang="en-US" dirty="0" smtClean="0"/>
              <a:t> the network to </a:t>
            </a:r>
            <a:r>
              <a:rPr lang="en-US" b="1" i="1" dirty="0" smtClean="0"/>
              <a:t>output</a:t>
            </a:r>
          </a:p>
          <a:p>
            <a:pPr lvl="1"/>
            <a:endParaRPr lang="en-US" b="1" i="1" dirty="0"/>
          </a:p>
          <a:p>
            <a:pPr lvl="1"/>
            <a:endParaRPr lang="en-US" b="1" i="1" dirty="0" smtClean="0"/>
          </a:p>
          <a:p>
            <a:pPr lvl="1"/>
            <a:endParaRPr lang="en-US" b="1" i="1" dirty="0"/>
          </a:p>
          <a:p>
            <a:pPr lvl="1"/>
            <a:endParaRPr lang="en-US" b="1" i="1" dirty="0" smtClean="0"/>
          </a:p>
          <a:p>
            <a:pPr lvl="1"/>
            <a:endParaRPr lang="en-US" b="1" i="1" dirty="0"/>
          </a:p>
        </p:txBody>
      </p:sp>
      <p:sp>
        <p:nvSpPr>
          <p:cNvPr id="4" name="Rectangle 3"/>
          <p:cNvSpPr/>
          <p:nvPr/>
        </p:nvSpPr>
        <p:spPr>
          <a:xfrm>
            <a:off x="2037347" y="4235116"/>
            <a:ext cx="1219200" cy="978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06252" y="3785937"/>
            <a:ext cx="1219200" cy="18769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Neural network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352800" y="4724400"/>
            <a:ext cx="47324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53790" y="4756484"/>
            <a:ext cx="47324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881437" y="4235115"/>
            <a:ext cx="1219200" cy="978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Initial Output (garbage)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80260" y="4203031"/>
            <a:ext cx="1219200" cy="978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Desired Output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245018" y="4756484"/>
            <a:ext cx="1112919" cy="838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09186" y="4395537"/>
            <a:ext cx="1235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Compare</a:t>
            </a:r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4881716" y="5058697"/>
            <a:ext cx="2964426" cy="1364096"/>
          </a:xfrm>
          <a:custGeom>
            <a:avLst/>
            <a:gdLst>
              <a:gd name="connsiteX0" fmla="*/ 2964426 w 2964426"/>
              <a:gd name="connsiteY0" fmla="*/ 0 h 1364096"/>
              <a:gd name="connsiteX1" fmla="*/ 2109019 w 2964426"/>
              <a:gd name="connsiteY1" fmla="*/ 1342103 h 1364096"/>
              <a:gd name="connsiteX2" fmla="*/ 0 w 2964426"/>
              <a:gd name="connsiteY2" fmla="*/ 884903 h 13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4426" h="1364096">
                <a:moveTo>
                  <a:pt x="2964426" y="0"/>
                </a:moveTo>
                <a:cubicBezTo>
                  <a:pt x="2783758" y="597309"/>
                  <a:pt x="2603090" y="1194619"/>
                  <a:pt x="2109019" y="1342103"/>
                </a:cubicBezTo>
                <a:cubicBezTo>
                  <a:pt x="1614948" y="1489587"/>
                  <a:pt x="196645" y="845574"/>
                  <a:pt x="0" y="884903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727032" y="5705733"/>
            <a:ext cx="179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Gradient Descent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08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 animBg="1"/>
      <p:bldP spid="12" grpId="0" animBg="1"/>
      <p:bldP spid="14" grpId="0"/>
      <p:bldP spid="16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deep learning?</a:t>
            </a:r>
          </a:p>
          <a:p>
            <a:pPr lvl="1"/>
            <a:r>
              <a:rPr lang="en-US" dirty="0" smtClean="0"/>
              <a:t>At its most basic level, we are learning functions that (1) </a:t>
            </a:r>
            <a:r>
              <a:rPr lang="en-US" b="1" i="1" dirty="0" smtClean="0"/>
              <a:t>take numbers as input</a:t>
            </a:r>
            <a:r>
              <a:rPr lang="en-US" dirty="0" smtClean="0"/>
              <a:t> and (2) </a:t>
            </a:r>
            <a:r>
              <a:rPr lang="en-US" b="1" i="1" dirty="0" smtClean="0"/>
              <a:t>output other numbers</a:t>
            </a:r>
          </a:p>
          <a:p>
            <a:pPr lvl="1"/>
            <a:r>
              <a:rPr lang="en-US" dirty="0" smtClean="0"/>
              <a:t>These functions are called “neural networks”</a:t>
            </a:r>
          </a:p>
          <a:p>
            <a:pPr lvl="2"/>
            <a:r>
              <a:rPr lang="en-US" dirty="0" smtClean="0"/>
              <a:t>Why?</a:t>
            </a:r>
          </a:p>
          <a:p>
            <a:pPr lvl="2"/>
            <a:r>
              <a:rPr lang="en-US" dirty="0" smtClean="0"/>
              <a:t>Very loosely inspired by the interconnected neurons in our brain</a:t>
            </a:r>
          </a:p>
          <a:p>
            <a:pPr lvl="2"/>
            <a:r>
              <a:rPr lang="en-US" dirty="0" smtClean="0"/>
              <a:t>Don’t be confused by the name: the analogy to brains is unimportant and irrelevant to modern deep learning</a:t>
            </a:r>
          </a:p>
          <a:p>
            <a:pPr lvl="2"/>
            <a:r>
              <a:rPr lang="en-US" dirty="0" smtClean="0"/>
              <a:t>We will also call these “networks”, “models”, “mappers”, and “functions” interchangeably</a:t>
            </a:r>
          </a:p>
          <a:p>
            <a:pPr lvl="3"/>
            <a:r>
              <a:rPr lang="en-US" dirty="0" smtClean="0"/>
              <a:t>They’re all referring to the same thing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5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Let’s take an example: taking single-cell </a:t>
            </a:r>
            <a:r>
              <a:rPr lang="en-US" dirty="0" err="1" smtClean="0"/>
              <a:t>RNAseq</a:t>
            </a:r>
            <a:r>
              <a:rPr lang="en-US" dirty="0" smtClean="0"/>
              <a:t> measurements as input and trying to </a:t>
            </a:r>
            <a:r>
              <a:rPr lang="en-US" b="1" dirty="0" smtClean="0"/>
              <a:t>classify </a:t>
            </a:r>
            <a:r>
              <a:rPr lang="en-US" dirty="0" smtClean="0"/>
              <a:t>each cell based on its cell type</a:t>
            </a:r>
          </a:p>
          <a:p>
            <a:pPr lvl="1"/>
            <a:r>
              <a:rPr lang="en-US" dirty="0" smtClean="0"/>
              <a:t>What is our input data?</a:t>
            </a:r>
          </a:p>
          <a:p>
            <a:pPr lvl="2"/>
            <a:r>
              <a:rPr lang="en-US" dirty="0" smtClean="0"/>
              <a:t>A matrix with rows of cells with columns of </a:t>
            </a:r>
            <a:r>
              <a:rPr lang="en-US" dirty="0" err="1" smtClean="0"/>
              <a:t>scRNAseq</a:t>
            </a:r>
            <a:r>
              <a:rPr lang="en-US" dirty="0" smtClean="0"/>
              <a:t> measurements</a:t>
            </a:r>
          </a:p>
          <a:p>
            <a:pPr lvl="1"/>
            <a:r>
              <a:rPr lang="en-US" dirty="0" smtClean="0"/>
              <a:t>What is our desired output?</a:t>
            </a:r>
          </a:p>
          <a:p>
            <a:pPr lvl="2"/>
            <a:r>
              <a:rPr lang="en-US" dirty="0" smtClean="0"/>
              <a:t>A cell type label</a:t>
            </a:r>
          </a:p>
        </p:txBody>
      </p:sp>
    </p:spTree>
    <p:extLst>
      <p:ext uri="{BB962C8B-B14F-4D97-AF65-F5344CB8AC3E}">
        <p14:creationId xmlns:p14="http://schemas.microsoft.com/office/powerpoint/2010/main" val="121969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Let’s take an example: taking single-cell </a:t>
            </a:r>
            <a:r>
              <a:rPr lang="en-US" dirty="0" err="1" smtClean="0"/>
              <a:t>RNAseq</a:t>
            </a:r>
            <a:r>
              <a:rPr lang="en-US" dirty="0" smtClean="0"/>
              <a:t> measurements as input and trying to </a:t>
            </a:r>
            <a:r>
              <a:rPr lang="en-US" b="1" dirty="0" smtClean="0"/>
              <a:t>classify </a:t>
            </a:r>
            <a:r>
              <a:rPr lang="en-US" dirty="0" smtClean="0"/>
              <a:t>each cell based on its cell type</a:t>
            </a:r>
          </a:p>
          <a:p>
            <a:r>
              <a:rPr lang="en-US" b="1" dirty="0" smtClean="0"/>
              <a:t>Classification</a:t>
            </a:r>
            <a:r>
              <a:rPr lang="en-US" dirty="0" smtClean="0"/>
              <a:t> is a standard deep learning task</a:t>
            </a:r>
          </a:p>
          <a:p>
            <a:pPr lvl="1"/>
            <a:r>
              <a:rPr lang="en-US" dirty="0" smtClean="0"/>
              <a:t>Takes points as input and tries to match them with some labels</a:t>
            </a:r>
          </a:p>
          <a:p>
            <a:pPr lvl="1"/>
            <a:r>
              <a:rPr lang="en-US" dirty="0" smtClean="0"/>
              <a:t>E.g. given images as input, identify what is in the image</a:t>
            </a:r>
          </a:p>
          <a:p>
            <a:pPr lvl="1"/>
            <a:r>
              <a:rPr lang="en-US" dirty="0" smtClean="0"/>
              <a:t>E.g. given a credit card transaction, predict whether it is fraudulent</a:t>
            </a:r>
          </a:p>
          <a:p>
            <a:pPr lvl="1"/>
            <a:r>
              <a:rPr lang="en-US" dirty="0" smtClean="0"/>
              <a:t>Here our input is cells and our output will be a cell type label</a:t>
            </a:r>
          </a:p>
          <a:p>
            <a:r>
              <a:rPr lang="en-US" dirty="0" smtClean="0"/>
              <a:t>Classification requires </a:t>
            </a:r>
            <a:r>
              <a:rPr lang="en-US" b="1" i="1" dirty="0" smtClean="0"/>
              <a:t>training data</a:t>
            </a:r>
            <a:r>
              <a:rPr lang="en-US" i="1" dirty="0" smtClean="0"/>
              <a:t> </a:t>
            </a:r>
            <a:r>
              <a:rPr lang="en-US" dirty="0" smtClean="0"/>
              <a:t>where we have example points along with their known cell type</a:t>
            </a:r>
            <a:endParaRPr lang="en-US" dirty="0" smtClean="0"/>
          </a:p>
          <a:p>
            <a:r>
              <a:rPr lang="en-US" dirty="0" smtClean="0"/>
              <a:t>What could an architecture for a classifier network look like?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52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7319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Imagine our input is a cell with measurements on 20000 genes and there are 5 possible cell types we are trying to identify</a:t>
            </a:r>
          </a:p>
          <a:p>
            <a:r>
              <a:rPr lang="en-US" dirty="0" smtClean="0"/>
              <a:t>We will feed the network a point in 20000 dimensions</a:t>
            </a:r>
          </a:p>
          <a:p>
            <a:r>
              <a:rPr lang="en-US" dirty="0" smtClean="0"/>
              <a:t>How will we know how to interpret its output?</a:t>
            </a:r>
          </a:p>
          <a:p>
            <a:pPr lvl="1"/>
            <a:r>
              <a:rPr lang="en-US" dirty="0" smtClean="0"/>
              <a:t>We’ll give it an </a:t>
            </a:r>
            <a:r>
              <a:rPr lang="en-US" b="1" i="1" dirty="0" smtClean="0"/>
              <a:t>output slot</a:t>
            </a:r>
            <a:r>
              <a:rPr lang="en-US" dirty="0" smtClean="0"/>
              <a:t> that corresponds to each cell type label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grpSp>
        <p:nvGrpSpPr>
          <p:cNvPr id="59" name="Group 58"/>
          <p:cNvGrpSpPr/>
          <p:nvPr/>
        </p:nvGrpSpPr>
        <p:grpSpPr>
          <a:xfrm>
            <a:off x="5671779" y="1690688"/>
            <a:ext cx="4891730" cy="4753388"/>
            <a:chOff x="5671779" y="1690688"/>
            <a:chExt cx="4891730" cy="4753388"/>
          </a:xfrm>
        </p:grpSpPr>
        <p:sp>
          <p:nvSpPr>
            <p:cNvPr id="4" name="Oval 3"/>
            <p:cNvSpPr/>
            <p:nvPr/>
          </p:nvSpPr>
          <p:spPr>
            <a:xfrm>
              <a:off x="5671779" y="2226720"/>
              <a:ext cx="994611" cy="8279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ysClr val="windowText" lastClr="000000"/>
                  </a:solidFill>
                </a:rPr>
                <a:t>Gene1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5671779" y="4512720"/>
              <a:ext cx="994611" cy="8279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Gene</a:t>
              </a:r>
              <a:r>
                <a:rPr lang="en-US" sz="1600" dirty="0" smtClean="0">
                  <a:solidFill>
                    <a:sysClr val="windowText" lastClr="000000"/>
                  </a:solidFill>
                </a:rPr>
                <a:t>20000</a:t>
              </a:r>
              <a:endParaRPr 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5400000">
              <a:off x="5896371" y="3302036"/>
              <a:ext cx="83418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r-IN" sz="5000" dirty="0" smtClean="0"/>
                <a:t>…</a:t>
              </a:r>
              <a:endParaRPr lang="en-US" sz="50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23994" y="1690688"/>
              <a:ext cx="3339515" cy="408447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Classifier</a:t>
              </a:r>
              <a:endParaRPr lang="en-US" sz="2000" dirty="0"/>
            </a:p>
          </p:txBody>
        </p:sp>
        <p:cxnSp>
          <p:nvCxnSpPr>
            <p:cNvPr id="12" name="Straight Connector 11"/>
            <p:cNvCxnSpPr>
              <a:stCxn id="5" idx="7"/>
              <a:endCxn id="7" idx="1"/>
            </p:cNvCxnSpPr>
            <p:nvPr/>
          </p:nvCxnSpPr>
          <p:spPr>
            <a:xfrm flipV="1">
              <a:off x="6520733" y="3732923"/>
              <a:ext cx="703261" cy="9010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4" idx="5"/>
              <a:endCxn id="7" idx="1"/>
            </p:cNvCxnSpPr>
            <p:nvPr/>
          </p:nvCxnSpPr>
          <p:spPr>
            <a:xfrm>
              <a:off x="6520733" y="2933396"/>
              <a:ext cx="703261" cy="7995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endCxn id="7" idx="1"/>
            </p:cNvCxnSpPr>
            <p:nvPr/>
          </p:nvCxnSpPr>
          <p:spPr>
            <a:xfrm>
              <a:off x="6313465" y="3732923"/>
              <a:ext cx="9105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882578" y="6074744"/>
              <a:ext cx="783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Input</a:t>
              </a:r>
              <a:endParaRPr lang="en-US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0563509" y="1459826"/>
            <a:ext cx="1325835" cy="4985119"/>
            <a:chOff x="10563509" y="1459826"/>
            <a:chExt cx="1325835" cy="4985119"/>
          </a:xfrm>
        </p:grpSpPr>
        <p:sp>
          <p:nvSpPr>
            <p:cNvPr id="8" name="Oval 7"/>
            <p:cNvSpPr/>
            <p:nvPr/>
          </p:nvSpPr>
          <p:spPr>
            <a:xfrm>
              <a:off x="10894731" y="1459826"/>
              <a:ext cx="994611" cy="8279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Cell Type 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0856492" y="5167507"/>
              <a:ext cx="994611" cy="8279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Cell Type 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6" name="Straight Connector 15"/>
            <p:cNvCxnSpPr>
              <a:stCxn id="7" idx="3"/>
              <a:endCxn id="8" idx="3"/>
            </p:cNvCxnSpPr>
            <p:nvPr/>
          </p:nvCxnSpPr>
          <p:spPr>
            <a:xfrm flipV="1">
              <a:off x="10563509" y="2166502"/>
              <a:ext cx="476879" cy="15664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3"/>
              <a:endCxn id="9" idx="1"/>
            </p:cNvCxnSpPr>
            <p:nvPr/>
          </p:nvCxnSpPr>
          <p:spPr>
            <a:xfrm>
              <a:off x="10563509" y="3732923"/>
              <a:ext cx="438640" cy="15558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7" idx="3"/>
              <a:endCxn id="38" idx="3"/>
            </p:cNvCxnSpPr>
            <p:nvPr/>
          </p:nvCxnSpPr>
          <p:spPr>
            <a:xfrm flipV="1">
              <a:off x="10563509" y="3096285"/>
              <a:ext cx="476880" cy="6366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0961889" y="6075613"/>
              <a:ext cx="927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Output</a:t>
              </a:r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0894732" y="2389609"/>
              <a:ext cx="994611" cy="8279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Cell Type 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10894733" y="3315828"/>
              <a:ext cx="994611" cy="8279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Cell Type 3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10856492" y="4237815"/>
              <a:ext cx="994611" cy="8279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Cell Type 4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3" name="Straight Connector 42"/>
            <p:cNvCxnSpPr>
              <a:stCxn id="7" idx="3"/>
              <a:endCxn id="42" idx="1"/>
            </p:cNvCxnSpPr>
            <p:nvPr/>
          </p:nvCxnSpPr>
          <p:spPr>
            <a:xfrm>
              <a:off x="10563509" y="3732923"/>
              <a:ext cx="438640" cy="626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7" idx="3"/>
              <a:endCxn id="40" idx="2"/>
            </p:cNvCxnSpPr>
            <p:nvPr/>
          </p:nvCxnSpPr>
          <p:spPr>
            <a:xfrm flipV="1">
              <a:off x="10563509" y="3729790"/>
              <a:ext cx="331224" cy="31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035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80153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At the very beginning, we will initialize the weights in our network with random values</a:t>
            </a:r>
          </a:p>
          <a:p>
            <a:r>
              <a:rPr lang="en-US" dirty="0" smtClean="0"/>
              <a:t>Then, we take our first training point and pass it through the network</a:t>
            </a:r>
          </a:p>
          <a:p>
            <a:r>
              <a:rPr lang="en-US" dirty="0" smtClean="0"/>
              <a:t>There will be output values, but they’ll be meaningless because the network hasn’t learned anything yet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168894" y="1690688"/>
            <a:ext cx="3339515" cy="40844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Classifier</a:t>
            </a:r>
            <a:endParaRPr lang="en-US" sz="20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4616679" y="2226720"/>
            <a:ext cx="1552215" cy="4217356"/>
            <a:chOff x="4616679" y="2226720"/>
            <a:chExt cx="1552215" cy="4217356"/>
          </a:xfrm>
        </p:grpSpPr>
        <p:sp>
          <p:nvSpPr>
            <p:cNvPr id="19" name="Oval 18"/>
            <p:cNvSpPr/>
            <p:nvPr/>
          </p:nvSpPr>
          <p:spPr>
            <a:xfrm>
              <a:off x="4616679" y="2226720"/>
              <a:ext cx="994611" cy="8279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105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4616679" y="4512720"/>
              <a:ext cx="994611" cy="8279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84</a:t>
              </a:r>
              <a:endParaRPr 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5400000">
              <a:off x="4841271" y="3302036"/>
              <a:ext cx="83418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mr-IN" sz="5000" dirty="0" smtClean="0"/>
                <a:t>…</a:t>
              </a:r>
              <a:endParaRPr lang="en-US" sz="5000" dirty="0"/>
            </a:p>
          </p:txBody>
        </p:sp>
        <p:cxnSp>
          <p:nvCxnSpPr>
            <p:cNvPr id="25" name="Straight Connector 24"/>
            <p:cNvCxnSpPr>
              <a:stCxn id="22" idx="7"/>
              <a:endCxn id="24" idx="1"/>
            </p:cNvCxnSpPr>
            <p:nvPr/>
          </p:nvCxnSpPr>
          <p:spPr>
            <a:xfrm flipV="1">
              <a:off x="5465633" y="3732923"/>
              <a:ext cx="703261" cy="9010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1" idx="5"/>
              <a:endCxn id="24" idx="1"/>
            </p:cNvCxnSpPr>
            <p:nvPr/>
          </p:nvCxnSpPr>
          <p:spPr>
            <a:xfrm>
              <a:off x="5465633" y="2933396"/>
              <a:ext cx="703261" cy="7995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endCxn id="24" idx="1"/>
            </p:cNvCxnSpPr>
            <p:nvPr/>
          </p:nvCxnSpPr>
          <p:spPr>
            <a:xfrm>
              <a:off x="5258365" y="3732923"/>
              <a:ext cx="9105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827478" y="6074744"/>
              <a:ext cx="783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Input</a:t>
              </a:r>
              <a:endParaRPr lang="en-US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508409" y="1459826"/>
            <a:ext cx="1325835" cy="4985119"/>
            <a:chOff x="9508409" y="1459826"/>
            <a:chExt cx="1325835" cy="4985119"/>
          </a:xfrm>
        </p:grpSpPr>
        <p:sp>
          <p:nvSpPr>
            <p:cNvPr id="23" name="Oval 22"/>
            <p:cNvSpPr/>
            <p:nvPr/>
          </p:nvSpPr>
          <p:spPr>
            <a:xfrm>
              <a:off x="9839631" y="1459826"/>
              <a:ext cx="994611" cy="8279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.1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9801392" y="5167507"/>
              <a:ext cx="994611" cy="8279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.2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7" name="Straight Connector 26"/>
            <p:cNvCxnSpPr>
              <a:stCxn id="24" idx="3"/>
              <a:endCxn id="25" idx="3"/>
            </p:cNvCxnSpPr>
            <p:nvPr/>
          </p:nvCxnSpPr>
          <p:spPr>
            <a:xfrm flipV="1">
              <a:off x="9508409" y="2166502"/>
              <a:ext cx="476879" cy="15664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4" idx="3"/>
              <a:endCxn id="26" idx="1"/>
            </p:cNvCxnSpPr>
            <p:nvPr/>
          </p:nvCxnSpPr>
          <p:spPr>
            <a:xfrm>
              <a:off x="9508409" y="3732923"/>
              <a:ext cx="438640" cy="15558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4" idx="3"/>
            </p:cNvCxnSpPr>
            <p:nvPr/>
          </p:nvCxnSpPr>
          <p:spPr>
            <a:xfrm flipV="1">
              <a:off x="9508409" y="3096285"/>
              <a:ext cx="476880" cy="6366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9906789" y="6075613"/>
              <a:ext cx="927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Output</a:t>
              </a:r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9839632" y="2389609"/>
              <a:ext cx="994611" cy="8279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.2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9839633" y="3315828"/>
              <a:ext cx="994611" cy="8279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.4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9801392" y="4237815"/>
              <a:ext cx="994611" cy="8279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.1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6" name="Straight Connector 35"/>
            <p:cNvCxnSpPr>
              <a:stCxn id="24" idx="3"/>
            </p:cNvCxnSpPr>
            <p:nvPr/>
          </p:nvCxnSpPr>
          <p:spPr>
            <a:xfrm>
              <a:off x="9508409" y="3732923"/>
              <a:ext cx="438640" cy="626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4" idx="3"/>
            </p:cNvCxnSpPr>
            <p:nvPr/>
          </p:nvCxnSpPr>
          <p:spPr>
            <a:xfrm flipV="1">
              <a:off x="9508409" y="3729790"/>
              <a:ext cx="331224" cy="31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576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80153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Now we need to compare the network’s output to the </a:t>
            </a:r>
            <a:r>
              <a:rPr lang="en-US" b="1" i="1" dirty="0" smtClean="0"/>
              <a:t>known label </a:t>
            </a:r>
            <a:r>
              <a:rPr lang="en-US" dirty="0" smtClean="0"/>
              <a:t>for this first cell</a:t>
            </a:r>
          </a:p>
          <a:p>
            <a:pPr lvl="1"/>
            <a:r>
              <a:rPr lang="en-US" dirty="0" smtClean="0"/>
              <a:t>We’ll represent it as a “one-hot” vector</a:t>
            </a:r>
          </a:p>
          <a:p>
            <a:r>
              <a:rPr lang="en-US" dirty="0" smtClean="0"/>
              <a:t>We need a way to score how well the network did</a:t>
            </a:r>
          </a:p>
          <a:p>
            <a:r>
              <a:rPr lang="en-US" dirty="0" smtClean="0"/>
              <a:t>For classification, we use the </a:t>
            </a:r>
            <a:r>
              <a:rPr lang="en-US" b="1" dirty="0" smtClean="0"/>
              <a:t>cross-entropy loss</a:t>
            </a:r>
          </a:p>
          <a:p>
            <a:pPr lvl="1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4616679" y="2226720"/>
            <a:ext cx="994611" cy="8279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105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4616679" y="4512720"/>
            <a:ext cx="994611" cy="8279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84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rot="5400000">
            <a:off x="4841271" y="3302036"/>
            <a:ext cx="8341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5000" dirty="0" smtClean="0"/>
              <a:t>…</a:t>
            </a:r>
            <a:endParaRPr lang="en-US" sz="5000" dirty="0"/>
          </a:p>
        </p:txBody>
      </p:sp>
      <p:sp>
        <p:nvSpPr>
          <p:cNvPr id="22" name="Rectangle 21"/>
          <p:cNvSpPr/>
          <p:nvPr/>
        </p:nvSpPr>
        <p:spPr>
          <a:xfrm>
            <a:off x="6168894" y="1690688"/>
            <a:ext cx="3339515" cy="40844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Classifier</a:t>
            </a:r>
            <a:endParaRPr lang="en-US" sz="2000" dirty="0"/>
          </a:p>
        </p:txBody>
      </p:sp>
      <p:sp>
        <p:nvSpPr>
          <p:cNvPr id="23" name="Oval 22"/>
          <p:cNvSpPr/>
          <p:nvPr/>
        </p:nvSpPr>
        <p:spPr>
          <a:xfrm>
            <a:off x="9839631" y="1459826"/>
            <a:ext cx="994611" cy="8279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.1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9801392" y="5167507"/>
            <a:ext cx="994611" cy="8279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.2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5" name="Straight Connector 24"/>
          <p:cNvCxnSpPr>
            <a:stCxn id="22" idx="7"/>
            <a:endCxn id="24" idx="1"/>
          </p:cNvCxnSpPr>
          <p:nvPr/>
        </p:nvCxnSpPr>
        <p:spPr>
          <a:xfrm flipV="1">
            <a:off x="5465633" y="3732923"/>
            <a:ext cx="703261" cy="90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1" idx="5"/>
            <a:endCxn id="24" idx="1"/>
          </p:cNvCxnSpPr>
          <p:nvPr/>
        </p:nvCxnSpPr>
        <p:spPr>
          <a:xfrm>
            <a:off x="5465633" y="2933396"/>
            <a:ext cx="703261" cy="799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4" idx="3"/>
            <a:endCxn id="25" idx="3"/>
          </p:cNvCxnSpPr>
          <p:nvPr/>
        </p:nvCxnSpPr>
        <p:spPr>
          <a:xfrm flipV="1">
            <a:off x="9508409" y="2166502"/>
            <a:ext cx="476879" cy="1566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4" idx="3"/>
            <a:endCxn id="26" idx="1"/>
          </p:cNvCxnSpPr>
          <p:nvPr/>
        </p:nvCxnSpPr>
        <p:spPr>
          <a:xfrm>
            <a:off x="9508409" y="3732923"/>
            <a:ext cx="438640" cy="1555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4" idx="3"/>
          </p:cNvCxnSpPr>
          <p:nvPr/>
        </p:nvCxnSpPr>
        <p:spPr>
          <a:xfrm flipV="1">
            <a:off x="9508409" y="3096285"/>
            <a:ext cx="476880" cy="636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24" idx="1"/>
          </p:cNvCxnSpPr>
          <p:nvPr/>
        </p:nvCxnSpPr>
        <p:spPr>
          <a:xfrm>
            <a:off x="5258365" y="3732923"/>
            <a:ext cx="9105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827478" y="6074744"/>
            <a:ext cx="78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906789" y="6075613"/>
            <a:ext cx="9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9839632" y="2389609"/>
            <a:ext cx="994611" cy="8279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.2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9839633" y="3315828"/>
            <a:ext cx="994611" cy="8279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.4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9801392" y="4237815"/>
            <a:ext cx="994611" cy="8279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.1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6" name="Straight Connector 35"/>
          <p:cNvCxnSpPr>
            <a:stCxn id="24" idx="3"/>
          </p:cNvCxnSpPr>
          <p:nvPr/>
        </p:nvCxnSpPr>
        <p:spPr>
          <a:xfrm>
            <a:off x="9508409" y="3732923"/>
            <a:ext cx="438640" cy="626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3"/>
          </p:cNvCxnSpPr>
          <p:nvPr/>
        </p:nvCxnSpPr>
        <p:spPr>
          <a:xfrm flipV="1">
            <a:off x="9508409" y="3729790"/>
            <a:ext cx="331224" cy="3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1044239" y="1459826"/>
            <a:ext cx="1032852" cy="5280322"/>
            <a:chOff x="11044239" y="1459826"/>
            <a:chExt cx="1032852" cy="5280322"/>
          </a:xfrm>
        </p:grpSpPr>
        <p:sp>
          <p:nvSpPr>
            <p:cNvPr id="38" name="Oval 37"/>
            <p:cNvSpPr/>
            <p:nvPr/>
          </p:nvSpPr>
          <p:spPr>
            <a:xfrm>
              <a:off x="11082478" y="1459826"/>
              <a:ext cx="994611" cy="827923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11044239" y="5167507"/>
              <a:ext cx="994611" cy="827923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111397" y="6093817"/>
              <a:ext cx="9274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Known label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1082479" y="2389609"/>
              <a:ext cx="994611" cy="827923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11082480" y="3315828"/>
              <a:ext cx="994611" cy="827923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11044239" y="4237815"/>
              <a:ext cx="994611" cy="827923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364617" y="739128"/>
            <a:ext cx="1359243" cy="604912"/>
            <a:chOff x="10364617" y="739128"/>
            <a:chExt cx="1359243" cy="604912"/>
          </a:xfrm>
        </p:grpSpPr>
        <p:sp>
          <p:nvSpPr>
            <p:cNvPr id="44" name="TextBox 43"/>
            <p:cNvSpPr txBox="1"/>
            <p:nvPr/>
          </p:nvSpPr>
          <p:spPr>
            <a:xfrm>
              <a:off x="10496685" y="739128"/>
              <a:ext cx="1044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Compare</a:t>
              </a:r>
              <a:endParaRPr lang="en-US"/>
            </a:p>
          </p:txBody>
        </p:sp>
        <p:sp>
          <p:nvSpPr>
            <p:cNvPr id="4" name="Freeform 3"/>
            <p:cNvSpPr/>
            <p:nvPr/>
          </p:nvSpPr>
          <p:spPr>
            <a:xfrm>
              <a:off x="10364617" y="1108460"/>
              <a:ext cx="1359243" cy="235580"/>
            </a:xfrm>
            <a:custGeom>
              <a:avLst/>
              <a:gdLst>
                <a:gd name="connsiteX0" fmla="*/ 0 w 1359243"/>
                <a:gd name="connsiteY0" fmla="*/ 235580 h 235580"/>
                <a:gd name="connsiteX1" fmla="*/ 74140 w 1359243"/>
                <a:gd name="connsiteY1" fmla="*/ 161440 h 235580"/>
                <a:gd name="connsiteX2" fmla="*/ 654908 w 1359243"/>
                <a:gd name="connsiteY2" fmla="*/ 802 h 235580"/>
                <a:gd name="connsiteX3" fmla="*/ 1359243 w 1359243"/>
                <a:gd name="connsiteY3" fmla="*/ 235580 h 235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243" h="235580">
                  <a:moveTo>
                    <a:pt x="0" y="235580"/>
                  </a:moveTo>
                  <a:lnTo>
                    <a:pt x="74140" y="161440"/>
                  </a:lnTo>
                  <a:cubicBezTo>
                    <a:pt x="183291" y="122310"/>
                    <a:pt x="440724" y="-11555"/>
                    <a:pt x="654908" y="802"/>
                  </a:cubicBezTo>
                  <a:cubicBezTo>
                    <a:pt x="869092" y="13159"/>
                    <a:pt x="1340708" y="161440"/>
                    <a:pt x="1359243" y="23558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237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40894" y="2226720"/>
            <a:ext cx="994611" cy="8279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105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40894" y="4512720"/>
            <a:ext cx="994611" cy="8279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84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5400000">
            <a:off x="565486" y="3302036"/>
            <a:ext cx="8341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5000" dirty="0" smtClean="0"/>
              <a:t>…</a:t>
            </a:r>
            <a:endParaRPr lang="en-US" sz="5000" dirty="0"/>
          </a:p>
        </p:txBody>
      </p:sp>
      <p:sp>
        <p:nvSpPr>
          <p:cNvPr id="7" name="Rectangle 6"/>
          <p:cNvSpPr/>
          <p:nvPr/>
        </p:nvSpPr>
        <p:spPr>
          <a:xfrm>
            <a:off x="1893109" y="1690688"/>
            <a:ext cx="3339515" cy="40844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Classifier</a:t>
            </a:r>
            <a:endParaRPr lang="en-US" sz="2000" dirty="0"/>
          </a:p>
        </p:txBody>
      </p:sp>
      <p:sp>
        <p:nvSpPr>
          <p:cNvPr id="8" name="Oval 7"/>
          <p:cNvSpPr/>
          <p:nvPr/>
        </p:nvSpPr>
        <p:spPr>
          <a:xfrm>
            <a:off x="5563846" y="1459826"/>
            <a:ext cx="994611" cy="8279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.1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525607" y="5167507"/>
            <a:ext cx="994611" cy="8279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.2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Connector 9"/>
          <p:cNvCxnSpPr>
            <a:stCxn id="24" idx="7"/>
            <a:endCxn id="26" idx="1"/>
          </p:cNvCxnSpPr>
          <p:nvPr/>
        </p:nvCxnSpPr>
        <p:spPr>
          <a:xfrm flipV="1">
            <a:off x="1189848" y="3732923"/>
            <a:ext cx="703261" cy="90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3" idx="5"/>
            <a:endCxn id="26" idx="1"/>
          </p:cNvCxnSpPr>
          <p:nvPr/>
        </p:nvCxnSpPr>
        <p:spPr>
          <a:xfrm>
            <a:off x="1189848" y="2933396"/>
            <a:ext cx="703261" cy="799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3"/>
            <a:endCxn id="27" idx="3"/>
          </p:cNvCxnSpPr>
          <p:nvPr/>
        </p:nvCxnSpPr>
        <p:spPr>
          <a:xfrm flipV="1">
            <a:off x="5232624" y="2166502"/>
            <a:ext cx="476879" cy="1566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" idx="3"/>
            <a:endCxn id="28" idx="1"/>
          </p:cNvCxnSpPr>
          <p:nvPr/>
        </p:nvCxnSpPr>
        <p:spPr>
          <a:xfrm>
            <a:off x="5232624" y="3732923"/>
            <a:ext cx="438640" cy="1555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3"/>
          </p:cNvCxnSpPr>
          <p:nvPr/>
        </p:nvCxnSpPr>
        <p:spPr>
          <a:xfrm flipV="1">
            <a:off x="5232624" y="3096285"/>
            <a:ext cx="476880" cy="636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26" idx="1"/>
          </p:cNvCxnSpPr>
          <p:nvPr/>
        </p:nvCxnSpPr>
        <p:spPr>
          <a:xfrm>
            <a:off x="982580" y="3732923"/>
            <a:ext cx="9105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1693" y="6074744"/>
            <a:ext cx="78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31004" y="6075613"/>
            <a:ext cx="9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5563847" y="2389609"/>
            <a:ext cx="994611" cy="8279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.2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5563848" y="3315828"/>
            <a:ext cx="994611" cy="8279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.4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5525607" y="4237815"/>
            <a:ext cx="994611" cy="8279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.1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Straight Connector 20"/>
          <p:cNvCxnSpPr>
            <a:stCxn id="26" idx="3"/>
          </p:cNvCxnSpPr>
          <p:nvPr/>
        </p:nvCxnSpPr>
        <p:spPr>
          <a:xfrm>
            <a:off x="5232624" y="3732923"/>
            <a:ext cx="438640" cy="626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26" idx="3"/>
          </p:cNvCxnSpPr>
          <p:nvPr/>
        </p:nvCxnSpPr>
        <p:spPr>
          <a:xfrm flipV="1">
            <a:off x="5232624" y="3729790"/>
            <a:ext cx="331224" cy="3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6806693" y="1459826"/>
            <a:ext cx="994611" cy="827923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0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6768454" y="5167507"/>
            <a:ext cx="994611" cy="827923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0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35612" y="6093817"/>
            <a:ext cx="9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Known label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6806694" y="2389609"/>
            <a:ext cx="994611" cy="827923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6806695" y="3315828"/>
            <a:ext cx="994611" cy="827923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0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6768454" y="4237815"/>
            <a:ext cx="994611" cy="827923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0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20900" y="739128"/>
            <a:ext cx="104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Compare</a:t>
            </a:r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6088832" y="1108460"/>
            <a:ext cx="1359243" cy="235580"/>
          </a:xfrm>
          <a:custGeom>
            <a:avLst/>
            <a:gdLst>
              <a:gd name="connsiteX0" fmla="*/ 0 w 1359243"/>
              <a:gd name="connsiteY0" fmla="*/ 235580 h 235580"/>
              <a:gd name="connsiteX1" fmla="*/ 74140 w 1359243"/>
              <a:gd name="connsiteY1" fmla="*/ 161440 h 235580"/>
              <a:gd name="connsiteX2" fmla="*/ 654908 w 1359243"/>
              <a:gd name="connsiteY2" fmla="*/ 802 h 235580"/>
              <a:gd name="connsiteX3" fmla="*/ 1359243 w 1359243"/>
              <a:gd name="connsiteY3" fmla="*/ 235580 h 23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9243" h="235580">
                <a:moveTo>
                  <a:pt x="0" y="235580"/>
                </a:moveTo>
                <a:lnTo>
                  <a:pt x="74140" y="161440"/>
                </a:lnTo>
                <a:cubicBezTo>
                  <a:pt x="183291" y="122310"/>
                  <a:pt x="440724" y="-11555"/>
                  <a:pt x="654908" y="802"/>
                </a:cubicBezTo>
                <a:cubicBezTo>
                  <a:pt x="869092" y="13159"/>
                  <a:pt x="1340708" y="161440"/>
                  <a:pt x="1359243" y="23558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8011301" y="1635688"/>
                <a:ext cx="4010713" cy="37176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Cross entropy loss, with </a:t>
                </a:r>
                <a:r>
                  <a:rPr lang="en-US" i="1" dirty="0" smtClean="0">
                    <a:latin typeface="Calibri" charset="0"/>
                    <a:ea typeface="Calibri" charset="0"/>
                    <a:cs typeface="Calibri" charset="0"/>
                  </a:rPr>
                  <a:t>l </a:t>
                </a:r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 being the label</a:t>
                </a:r>
              </a:p>
              <a:p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a</a:t>
                </a:r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nd </a:t>
                </a:r>
                <a:r>
                  <a:rPr lang="en-US" i="1" dirty="0" smtClean="0">
                    <a:latin typeface="Calibri" charset="0"/>
                    <a:ea typeface="Calibri" charset="0"/>
                    <a:cs typeface="Calibri" charset="0"/>
                  </a:rPr>
                  <a:t>p</a:t>
                </a:r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 being the prediction:</a:t>
                </a:r>
              </a:p>
              <a:p>
                <a:endParaRPr lang="en-US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⁡(1−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</m:oMath>
                  </m:oMathPara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pPr algn="ctr"/>
                <a:r>
                  <a:rPr lang="en-US" dirty="0" smtClean="0">
                    <a:ea typeface="Cambria Math" charset="0"/>
                    <a:cs typeface="Cambria Math" charset="0"/>
                  </a:rPr>
                  <a:t>- (</a:t>
                </a:r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pPr algn="ctr"/>
                <a:r>
                  <a:rPr lang="en-US" dirty="0" smtClean="0"/>
                  <a:t>0 * log(.1) + 1 * log(.9) +</a:t>
                </a:r>
              </a:p>
              <a:p>
                <a:pPr algn="ctr"/>
                <a:r>
                  <a:rPr lang="en-US" dirty="0"/>
                  <a:t>1</a:t>
                </a:r>
                <a:r>
                  <a:rPr lang="en-US" dirty="0" smtClean="0"/>
                  <a:t> * log(.2) + 0 * log(.8) +</a:t>
                </a:r>
              </a:p>
              <a:p>
                <a:pPr algn="ctr"/>
                <a:r>
                  <a:rPr lang="en-US" dirty="0" smtClean="0"/>
                  <a:t>0 * log(.4) + 1 * log(.6) +</a:t>
                </a:r>
              </a:p>
              <a:p>
                <a:pPr algn="ctr"/>
                <a:r>
                  <a:rPr lang="en-US" dirty="0" smtClean="0"/>
                  <a:t>0 * log(.1) + 1 * log(.9) +</a:t>
                </a:r>
              </a:p>
              <a:p>
                <a:pPr algn="ctr"/>
                <a:r>
                  <a:rPr lang="en-US" dirty="0" smtClean="0"/>
                  <a:t> 0 * log(.2) + 1 * log(.8)  </a:t>
                </a:r>
              </a:p>
              <a:p>
                <a:pPr algn="ctr"/>
                <a:r>
                  <a:rPr lang="en-US" dirty="0" smtClean="0"/>
                  <a:t>    )</a:t>
                </a:r>
                <a:r>
                  <a:rPr lang="en-US" dirty="0" smtClean="0"/>
                  <a:t>  </a:t>
                </a:r>
              </a:p>
              <a:p>
                <a:pPr algn="ctr"/>
                <a:r>
                  <a:rPr lang="en-US" dirty="0" smtClean="0"/>
                  <a:t>= </a:t>
                </a:r>
                <a:r>
                  <a:rPr lang="en-US" b="1" dirty="0" smtClean="0"/>
                  <a:t> 2.55</a:t>
                </a:r>
                <a:endParaRPr lang="en-US" b="1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301" y="1635688"/>
                <a:ext cx="4010713" cy="3717684"/>
              </a:xfrm>
              <a:prstGeom prst="rect">
                <a:avLst/>
              </a:prstGeom>
              <a:blipFill rotWithShape="0">
                <a:blip r:embed="rId2"/>
                <a:stretch>
                  <a:fillRect l="-3495" t="-2131" b="-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87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40894" y="2226720"/>
            <a:ext cx="994611" cy="8279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105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40894" y="4512720"/>
            <a:ext cx="994611" cy="8279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84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5400000">
            <a:off x="565486" y="3302036"/>
            <a:ext cx="8341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5000" dirty="0" smtClean="0"/>
              <a:t>…</a:t>
            </a:r>
            <a:endParaRPr lang="en-US" sz="5000" dirty="0"/>
          </a:p>
        </p:txBody>
      </p:sp>
      <p:sp>
        <p:nvSpPr>
          <p:cNvPr id="7" name="Rectangle 6"/>
          <p:cNvSpPr/>
          <p:nvPr/>
        </p:nvSpPr>
        <p:spPr>
          <a:xfrm>
            <a:off x="1893109" y="1690688"/>
            <a:ext cx="3339515" cy="40844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Classifier</a:t>
            </a:r>
            <a:endParaRPr lang="en-US" sz="2000" dirty="0"/>
          </a:p>
        </p:txBody>
      </p:sp>
      <p:sp>
        <p:nvSpPr>
          <p:cNvPr id="8" name="Oval 7"/>
          <p:cNvSpPr/>
          <p:nvPr/>
        </p:nvSpPr>
        <p:spPr>
          <a:xfrm>
            <a:off x="5563846" y="1459826"/>
            <a:ext cx="994611" cy="8279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.05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525607" y="5167507"/>
            <a:ext cx="994611" cy="8279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.15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Connector 9"/>
          <p:cNvCxnSpPr>
            <a:stCxn id="24" idx="7"/>
            <a:endCxn id="26" idx="1"/>
          </p:cNvCxnSpPr>
          <p:nvPr/>
        </p:nvCxnSpPr>
        <p:spPr>
          <a:xfrm flipV="1">
            <a:off x="1189848" y="3732923"/>
            <a:ext cx="703261" cy="901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3" idx="5"/>
            <a:endCxn id="26" idx="1"/>
          </p:cNvCxnSpPr>
          <p:nvPr/>
        </p:nvCxnSpPr>
        <p:spPr>
          <a:xfrm>
            <a:off x="1189848" y="2933396"/>
            <a:ext cx="703261" cy="799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3"/>
            <a:endCxn id="27" idx="3"/>
          </p:cNvCxnSpPr>
          <p:nvPr/>
        </p:nvCxnSpPr>
        <p:spPr>
          <a:xfrm flipV="1">
            <a:off x="5232624" y="2166502"/>
            <a:ext cx="476879" cy="1566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" idx="3"/>
            <a:endCxn id="28" idx="1"/>
          </p:cNvCxnSpPr>
          <p:nvPr/>
        </p:nvCxnSpPr>
        <p:spPr>
          <a:xfrm>
            <a:off x="5232624" y="3732923"/>
            <a:ext cx="438640" cy="1555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3"/>
          </p:cNvCxnSpPr>
          <p:nvPr/>
        </p:nvCxnSpPr>
        <p:spPr>
          <a:xfrm flipV="1">
            <a:off x="5232624" y="3096285"/>
            <a:ext cx="476880" cy="636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26" idx="1"/>
          </p:cNvCxnSpPr>
          <p:nvPr/>
        </p:nvCxnSpPr>
        <p:spPr>
          <a:xfrm>
            <a:off x="982580" y="3732923"/>
            <a:ext cx="9105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1693" y="6074744"/>
            <a:ext cx="78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31004" y="6075613"/>
            <a:ext cx="9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5563847" y="2389609"/>
            <a:ext cx="994611" cy="8279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.4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5563848" y="3315828"/>
            <a:ext cx="994611" cy="8279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.35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5525607" y="4237815"/>
            <a:ext cx="994611" cy="8279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.05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Straight Connector 20"/>
          <p:cNvCxnSpPr>
            <a:stCxn id="26" idx="3"/>
          </p:cNvCxnSpPr>
          <p:nvPr/>
        </p:nvCxnSpPr>
        <p:spPr>
          <a:xfrm>
            <a:off x="5232624" y="3732923"/>
            <a:ext cx="438640" cy="626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26" idx="3"/>
          </p:cNvCxnSpPr>
          <p:nvPr/>
        </p:nvCxnSpPr>
        <p:spPr>
          <a:xfrm flipV="1">
            <a:off x="5232624" y="3729790"/>
            <a:ext cx="331224" cy="3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6806693" y="1459826"/>
            <a:ext cx="994611" cy="827923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0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6768454" y="5167507"/>
            <a:ext cx="994611" cy="827923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0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35612" y="6093817"/>
            <a:ext cx="9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Known label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6806694" y="2389609"/>
            <a:ext cx="994611" cy="827923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6806695" y="3315828"/>
            <a:ext cx="994611" cy="827923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0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6768454" y="4237815"/>
            <a:ext cx="994611" cy="827923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0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20900" y="739128"/>
            <a:ext cx="104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Compare</a:t>
            </a:r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6088832" y="1108460"/>
            <a:ext cx="1359243" cy="235580"/>
          </a:xfrm>
          <a:custGeom>
            <a:avLst/>
            <a:gdLst>
              <a:gd name="connsiteX0" fmla="*/ 0 w 1359243"/>
              <a:gd name="connsiteY0" fmla="*/ 235580 h 235580"/>
              <a:gd name="connsiteX1" fmla="*/ 74140 w 1359243"/>
              <a:gd name="connsiteY1" fmla="*/ 161440 h 235580"/>
              <a:gd name="connsiteX2" fmla="*/ 654908 w 1359243"/>
              <a:gd name="connsiteY2" fmla="*/ 802 h 235580"/>
              <a:gd name="connsiteX3" fmla="*/ 1359243 w 1359243"/>
              <a:gd name="connsiteY3" fmla="*/ 235580 h 23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9243" h="235580">
                <a:moveTo>
                  <a:pt x="0" y="235580"/>
                </a:moveTo>
                <a:lnTo>
                  <a:pt x="74140" y="161440"/>
                </a:lnTo>
                <a:cubicBezTo>
                  <a:pt x="183291" y="122310"/>
                  <a:pt x="440724" y="-11555"/>
                  <a:pt x="654908" y="802"/>
                </a:cubicBezTo>
                <a:cubicBezTo>
                  <a:pt x="869092" y="13159"/>
                  <a:pt x="1340708" y="161440"/>
                  <a:pt x="1359243" y="23558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335757" y="1753672"/>
            <a:ext cx="3342499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Now we change the network weights to improve this score slightly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We can calculate how to do this by looking at the gradients (derivatives) of the weights with respect to the score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Afterwards, the output will be closer to the true value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And the score will be lower: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8169668" y="4717370"/>
                <a:ext cx="3570273" cy="10400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𝑙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pPr algn="ctr"/>
                <a:r>
                  <a:rPr lang="en-US" b="1" dirty="0" smtClean="0"/>
                  <a:t>= 1.72</a:t>
                </a:r>
                <a:endParaRPr lang="en-US" b="1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668" y="4717370"/>
                <a:ext cx="3570273" cy="1040028"/>
              </a:xfrm>
              <a:prstGeom prst="rect">
                <a:avLst/>
              </a:prstGeom>
              <a:blipFill rotWithShape="0">
                <a:blip r:embed="rId2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57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2453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This process is known as </a:t>
            </a:r>
            <a:r>
              <a:rPr lang="en-US" b="1" i="1" dirty="0" smtClean="0"/>
              <a:t>gradient descent</a:t>
            </a:r>
            <a:endParaRPr lang="en-US" dirty="0"/>
          </a:p>
          <a:p>
            <a:r>
              <a:rPr lang="en-US" dirty="0" smtClean="0"/>
              <a:t>In practice, we don’t have to compute this one point at a time</a:t>
            </a:r>
          </a:p>
          <a:p>
            <a:pPr lvl="1"/>
            <a:r>
              <a:rPr lang="en-US" dirty="0" smtClean="0"/>
              <a:t>We can do many at once (called a </a:t>
            </a:r>
            <a:r>
              <a:rPr lang="en-US" dirty="0" err="1" smtClean="0"/>
              <a:t>minibatch</a:t>
            </a:r>
            <a:r>
              <a:rPr lang="en-US" dirty="0" smtClean="0"/>
              <a:t>), for example maybe 100 at a time</a:t>
            </a:r>
          </a:p>
          <a:p>
            <a:pPr lvl="1"/>
            <a:r>
              <a:rPr lang="en-US" dirty="0" smtClean="0"/>
              <a:t>It is easier to learn “rules for classifying different points” when the network can look at more than one point at a time</a:t>
            </a:r>
          </a:p>
          <a:p>
            <a:r>
              <a:rPr lang="en-US" dirty="0" smtClean="0"/>
              <a:t>Training consists of taking many of these individual steps of gradient descent</a:t>
            </a:r>
          </a:p>
          <a:p>
            <a:r>
              <a:rPr lang="en-US" dirty="0" smtClean="0"/>
              <a:t>Ideally, we repeat this process for as long as the score keeps improving</a:t>
            </a:r>
          </a:p>
          <a:p>
            <a:r>
              <a:rPr lang="en-US" dirty="0" smtClean="0"/>
              <a:t>Once performing gradient descent no longer improves the score, we stop training because we’ve “reached convergence”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71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last point to consider: </a:t>
            </a:r>
            <a:r>
              <a:rPr lang="en-US" b="1" dirty="0" smtClean="0"/>
              <a:t>validation</a:t>
            </a:r>
          </a:p>
          <a:p>
            <a:r>
              <a:rPr lang="en-US" dirty="0" smtClean="0"/>
              <a:t>We are giving the network cells and their known labels, and </a:t>
            </a:r>
            <a:r>
              <a:rPr lang="en-US" dirty="0"/>
              <a:t>i</a:t>
            </a:r>
            <a:r>
              <a:rPr lang="en-US" dirty="0" smtClean="0"/>
              <a:t>t is learning to match them</a:t>
            </a:r>
          </a:p>
          <a:p>
            <a:r>
              <a:rPr lang="en-US" dirty="0" smtClean="0"/>
              <a:t>Ultimately, it is not useful if all the network can do is memorize what we tell it</a:t>
            </a:r>
          </a:p>
          <a:p>
            <a:r>
              <a:rPr lang="en-US" dirty="0" smtClean="0"/>
              <a:t>What we really want is for it to be able to classify future cells of unknown cell type</a:t>
            </a:r>
          </a:p>
          <a:p>
            <a:r>
              <a:rPr lang="en-US" dirty="0" smtClean="0"/>
              <a:t>So the question is, can the rules it has learned to classify cells into different cell types </a:t>
            </a:r>
            <a:r>
              <a:rPr lang="en-US" b="1" i="1" dirty="0" smtClean="0"/>
              <a:t>generalize </a:t>
            </a:r>
            <a:r>
              <a:rPr lang="en-US" dirty="0" smtClean="0"/>
              <a:t>beyond the ones it has already seen?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76036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measure this, we hold out some of the cells with known labels from the training data</a:t>
            </a:r>
          </a:p>
          <a:p>
            <a:r>
              <a:rPr lang="en-US" dirty="0" smtClean="0"/>
              <a:t>We call this the </a:t>
            </a:r>
            <a:r>
              <a:rPr lang="en-US" b="1" i="1" dirty="0" smtClean="0"/>
              <a:t>validation data</a:t>
            </a:r>
          </a:p>
          <a:p>
            <a:r>
              <a:rPr lang="en-US" dirty="0" smtClean="0"/>
              <a:t>After training our network, we can ask it to predict the cell types of these cells (which it has never seen before) and grade its accuracy</a:t>
            </a:r>
          </a:p>
          <a:p>
            <a:r>
              <a:rPr lang="en-US" dirty="0" smtClean="0"/>
              <a:t>While training data accuracy measures the network’s ability to “memorize”, validation data accuracy measures the network’s ability to “predict”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03274" y="6581001"/>
            <a:ext cx="70202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https://interestingengineering.com/new-artificial-intelligence-sees-like-a-human-bringing-us-closer-to-skynet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351" y="2534521"/>
            <a:ext cx="6504039" cy="338315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309351" y="1911914"/>
            <a:ext cx="6504040" cy="62260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 smtClean="0"/>
              <a:t>Deep Learning: what most people imagine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47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dig into an example in </a:t>
            </a:r>
            <a:r>
              <a:rPr lang="en-US" dirty="0" err="1" smtClean="0"/>
              <a:t>Tensorflow</a:t>
            </a:r>
            <a:r>
              <a:rPr lang="en-US" dirty="0" smtClean="0"/>
              <a:t> and see how to classify some cells into their cell types!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2453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The classification networks we’ve seen thus far are great at learning functions that take in </a:t>
            </a:r>
            <a:r>
              <a:rPr lang="en-US" b="1" dirty="0" smtClean="0"/>
              <a:t>points</a:t>
            </a:r>
            <a:r>
              <a:rPr lang="en-US" dirty="0" smtClean="0"/>
              <a:t> and output </a:t>
            </a:r>
            <a:r>
              <a:rPr lang="en-US" b="1" dirty="0" smtClean="0"/>
              <a:t>labels</a:t>
            </a:r>
          </a:p>
          <a:p>
            <a:pPr lvl="1"/>
            <a:r>
              <a:rPr lang="en-US" dirty="0" smtClean="0"/>
              <a:t>They learn themselves what kind of information is helpful for classifying a point, and ignore information that is unhelpful</a:t>
            </a:r>
          </a:p>
          <a:p>
            <a:r>
              <a:rPr lang="en-US" dirty="0" smtClean="0"/>
              <a:t>Imagine a realistic situation, though:</a:t>
            </a:r>
          </a:p>
          <a:p>
            <a:pPr lvl="1"/>
            <a:r>
              <a:rPr lang="en-US" dirty="0" smtClean="0"/>
              <a:t>Run an expensive experiment to gather data</a:t>
            </a:r>
          </a:p>
          <a:p>
            <a:pPr lvl="1"/>
            <a:r>
              <a:rPr lang="en-US" dirty="0" smtClean="0"/>
              <a:t>Receive data in the form of hundreds of files each with thousands of rows and columns</a:t>
            </a:r>
          </a:p>
          <a:p>
            <a:pPr lvl="1"/>
            <a:r>
              <a:rPr lang="en-US" dirty="0" smtClean="0"/>
              <a:t>What do I do? What does my data say? </a:t>
            </a:r>
            <a:r>
              <a:rPr lang="en-US" i="1" dirty="0" smtClean="0"/>
              <a:t>Where do I even start?</a:t>
            </a:r>
          </a:p>
          <a:p>
            <a:r>
              <a:rPr lang="en-US" dirty="0" smtClean="0"/>
              <a:t>Exploratory data analysis!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21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2453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To use classifiers, we need labeled data</a:t>
            </a:r>
          </a:p>
          <a:p>
            <a:r>
              <a:rPr lang="en-US" dirty="0" smtClean="0"/>
              <a:t>What if we either (a) don’t know each point’s label or (b) have data that isn’t neatly </a:t>
            </a:r>
            <a:r>
              <a:rPr lang="en-US" dirty="0" err="1" smtClean="0"/>
              <a:t>categorizable</a:t>
            </a:r>
            <a:r>
              <a:rPr lang="en-US" dirty="0" smtClean="0"/>
              <a:t> into discrete labels?</a:t>
            </a:r>
          </a:p>
          <a:p>
            <a:r>
              <a:rPr lang="en-US" dirty="0" smtClean="0"/>
              <a:t>Autoencoders are a general neural network framework that can be used to obtain a lower-dimensional representation of data</a:t>
            </a:r>
          </a:p>
          <a:p>
            <a:pPr lvl="1"/>
            <a:r>
              <a:rPr lang="en-US" dirty="0" smtClean="0"/>
              <a:t>If we compress the data down to two dimensions, we can visualize it like we saw with PCA, for example, previously!</a:t>
            </a:r>
          </a:p>
          <a:p>
            <a:r>
              <a:rPr lang="en-US" dirty="0" smtClean="0"/>
              <a:t>Autoencoders can be trained with </a:t>
            </a:r>
            <a:r>
              <a:rPr lang="en-US" i="1" dirty="0" smtClean="0"/>
              <a:t>unlabeled</a:t>
            </a:r>
            <a:r>
              <a:rPr lang="en-US" dirty="0" smtClean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18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Autoencoders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618703" cy="4351338"/>
          </a:xfrm>
        </p:spPr>
        <p:txBody>
          <a:bodyPr/>
          <a:lstStyle/>
          <a:p>
            <a:r>
              <a:rPr lang="en-US" dirty="0" smtClean="0"/>
              <a:t>Key idea for training is:</a:t>
            </a:r>
          </a:p>
          <a:p>
            <a:pPr lvl="1"/>
            <a:r>
              <a:rPr lang="en-US" dirty="0" smtClean="0"/>
              <a:t>compress input into a code</a:t>
            </a:r>
          </a:p>
          <a:p>
            <a:pPr lvl="1"/>
            <a:r>
              <a:rPr lang="en-US" dirty="0" smtClean="0"/>
              <a:t>recreate the original data from that code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733" t="9153" r="5670" b="8378"/>
          <a:stretch/>
        </p:blipFill>
        <p:spPr>
          <a:xfrm>
            <a:off x="5456903" y="1593628"/>
            <a:ext cx="6735097" cy="47391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55919" y="6488668"/>
            <a:ext cx="373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[Hinton, </a:t>
            </a:r>
            <a:r>
              <a:rPr lang="en-US" dirty="0" err="1" smtClean="0"/>
              <a:t>Salakhutdinov</a:t>
            </a:r>
            <a:r>
              <a:rPr lang="en-US" dirty="0" smtClean="0"/>
              <a:t>, Science 2006]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27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643" y="1555445"/>
            <a:ext cx="8001000" cy="476250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6" idx="2"/>
          </p:cNvCxnSpPr>
          <p:nvPr/>
        </p:nvCxnSpPr>
        <p:spPr>
          <a:xfrm>
            <a:off x="3047098" y="1332089"/>
            <a:ext cx="574181" cy="991164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677370" y="931979"/>
            <a:ext cx="739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</a:t>
            </a:r>
          </a:p>
        </p:txBody>
      </p:sp>
      <p:cxnSp>
        <p:nvCxnSpPr>
          <p:cNvPr id="7" name="Straight Arrow Connector 6"/>
          <p:cNvCxnSpPr>
            <a:stCxn id="8" idx="2"/>
          </p:cNvCxnSpPr>
          <p:nvPr/>
        </p:nvCxnSpPr>
        <p:spPr>
          <a:xfrm>
            <a:off x="5972684" y="1332090"/>
            <a:ext cx="471880" cy="2295031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50746" y="931979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Encoder</a:t>
            </a:r>
            <a:endParaRPr lang="en-US" sz="2000" dirty="0"/>
          </a:p>
        </p:txBody>
      </p:sp>
      <p:cxnSp>
        <p:nvCxnSpPr>
          <p:cNvPr id="9" name="Straight Arrow Connector 8"/>
          <p:cNvCxnSpPr>
            <a:stCxn id="10" idx="2"/>
          </p:cNvCxnSpPr>
          <p:nvPr/>
        </p:nvCxnSpPr>
        <p:spPr>
          <a:xfrm>
            <a:off x="7991642" y="1332090"/>
            <a:ext cx="596098" cy="2043571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3551" y="931979"/>
            <a:ext cx="2596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Hidden Representation</a:t>
            </a:r>
            <a:endParaRPr lang="en-US" sz="2000" dirty="0"/>
          </a:p>
        </p:txBody>
      </p:sp>
      <p:cxnSp>
        <p:nvCxnSpPr>
          <p:cNvPr id="11" name="Straight Arrow Connector 10"/>
          <p:cNvCxnSpPr>
            <a:stCxn id="12" idx="2"/>
          </p:cNvCxnSpPr>
          <p:nvPr/>
        </p:nvCxnSpPr>
        <p:spPr>
          <a:xfrm flipH="1">
            <a:off x="8153400" y="1332090"/>
            <a:ext cx="1736410" cy="3041791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355048" y="931979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2000" dirty="0"/>
              <a:t>ecoder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692519" y="6341839"/>
            <a:ext cx="4687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Camera </a:t>
            </a:r>
            <a:r>
              <a:rPr lang="en-US" b="1" i="1" dirty="0" err="1"/>
              <a:t>Obscura</a:t>
            </a:r>
            <a:r>
              <a:rPr lang="en-US" b="1" i="1" dirty="0"/>
              <a:t>, the </a:t>
            </a:r>
            <a:r>
              <a:rPr lang="en-US" b="1" i="1" dirty="0" smtClean="0"/>
              <a:t>Renaissance </a:t>
            </a:r>
            <a:r>
              <a:rPr lang="en-US" b="1" i="1" dirty="0"/>
              <a:t>autoencoder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7014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8" grpId="0"/>
      <p:bldP spid="8" grpId="1"/>
      <p:bldP spid="8" grpId="2"/>
      <p:bldP spid="10" grpId="0"/>
      <p:bldP spid="10" grpId="1"/>
      <p:bldP spid="10" grpId="2"/>
      <p:bldP spid="12" grpId="0"/>
      <p:bldP spid="12" grpId="1"/>
      <p:bldP spid="12" grpId="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2453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Can’t we cheat by just making the code equal to the original data?</a:t>
            </a:r>
            <a:endParaRPr lang="en-US" dirty="0" smtClean="0"/>
          </a:p>
          <a:p>
            <a:pPr lvl="1"/>
            <a:r>
              <a:rPr lang="en-US" dirty="0" smtClean="0"/>
              <a:t>Not very useful</a:t>
            </a:r>
          </a:p>
          <a:p>
            <a:r>
              <a:rPr lang="en-US" dirty="0" smtClean="0"/>
              <a:t>Design the </a:t>
            </a:r>
            <a:r>
              <a:rPr lang="en-US" dirty="0" smtClean="0"/>
              <a:t>autoencoder</a:t>
            </a:r>
            <a:r>
              <a:rPr lang="en-US" dirty="0" smtClean="0"/>
              <a:t> </a:t>
            </a:r>
            <a:r>
              <a:rPr lang="en-US" dirty="0" smtClean="0"/>
              <a:t>so it </a:t>
            </a:r>
            <a:r>
              <a:rPr lang="en-US" u="sng" dirty="0" smtClean="0"/>
              <a:t>can’t</a:t>
            </a:r>
            <a:r>
              <a:rPr lang="en-US" dirty="0" smtClean="0"/>
              <a:t> learn to copy the input perfectly</a:t>
            </a:r>
          </a:p>
          <a:p>
            <a:pPr lvl="1"/>
            <a:r>
              <a:rPr lang="en-US" dirty="0" smtClean="0"/>
              <a:t>Restrict </a:t>
            </a:r>
            <a:r>
              <a:rPr lang="en-US" dirty="0" smtClean="0"/>
              <a:t>it</a:t>
            </a:r>
            <a:r>
              <a:rPr lang="en-US" dirty="0" smtClean="0"/>
              <a:t> </a:t>
            </a:r>
            <a:r>
              <a:rPr lang="en-US" dirty="0" smtClean="0"/>
              <a:t>to copy only approximately</a:t>
            </a:r>
          </a:p>
          <a:p>
            <a:pPr lvl="1"/>
            <a:r>
              <a:rPr lang="en-US" dirty="0" smtClean="0"/>
              <a:t>Can prioritize certain aspects of the input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Restrict the size of the code (i.e. add a bottleneck)</a:t>
            </a:r>
          </a:p>
          <a:p>
            <a:pPr lvl="1"/>
            <a:r>
              <a:rPr lang="en-US" dirty="0" smtClean="0"/>
              <a:t>Add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190371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2453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The output is a “</a:t>
            </a:r>
            <a:r>
              <a:rPr lang="en-US" dirty="0" err="1" smtClean="0"/>
              <a:t>denoised</a:t>
            </a:r>
            <a:r>
              <a:rPr lang="en-US" dirty="0" smtClean="0"/>
              <a:t>” version of the original data</a:t>
            </a:r>
          </a:p>
          <a:p>
            <a:pPr lvl="1"/>
            <a:r>
              <a:rPr lang="en-US" dirty="0" smtClean="0"/>
              <a:t>Not every little detail can be memorized and returned</a:t>
            </a:r>
          </a:p>
          <a:p>
            <a:pPr lvl="1"/>
            <a:r>
              <a:rPr lang="en-US" dirty="0" smtClean="0"/>
              <a:t>Imagine having to recount a discussion from last week</a:t>
            </a:r>
          </a:p>
          <a:p>
            <a:pPr lvl="2"/>
            <a:r>
              <a:rPr lang="en-US" dirty="0" smtClean="0"/>
              <a:t>You may remember the ideas discussed, but likely would not be able to recall it verbatim</a:t>
            </a:r>
          </a:p>
          <a:p>
            <a:pPr lvl="1"/>
            <a:r>
              <a:rPr lang="en-US" dirty="0" smtClean="0"/>
              <a:t>This is useful for </a:t>
            </a:r>
            <a:r>
              <a:rPr lang="en-US" dirty="0" err="1" smtClean="0"/>
              <a:t>downstsream</a:t>
            </a:r>
            <a:r>
              <a:rPr lang="en-US" dirty="0" smtClean="0"/>
              <a:t> applications for which your original data is too noisy</a:t>
            </a:r>
          </a:p>
          <a:p>
            <a:r>
              <a:rPr lang="en-US" dirty="0" smtClean="0"/>
              <a:t>The code can be visualized and used as a dimensionality reduction method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252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SAUCIE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199" y="1825625"/>
            <a:ext cx="10724535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Main idea: </a:t>
            </a:r>
            <a:r>
              <a:rPr lang="en-US" b="1" dirty="0" smtClean="0"/>
              <a:t>Let a neural network find emergent patterns in the data and normalize between samples in </a:t>
            </a:r>
            <a:r>
              <a:rPr lang="en-US" b="1" dirty="0" err="1" smtClean="0"/>
              <a:t>multisample</a:t>
            </a:r>
            <a:r>
              <a:rPr lang="en-US" b="1" dirty="0" smtClean="0"/>
              <a:t> 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407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38" y="228600"/>
            <a:ext cx="8807938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2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0" y="450850"/>
            <a:ext cx="72644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2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578643" y="6581001"/>
            <a:ext cx="36870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https://</a:t>
            </a:r>
            <a:r>
              <a:rPr lang="en-US" sz="1200" dirty="0" err="1" smtClean="0"/>
              <a:t>www.pinterest.com</a:t>
            </a:r>
            <a:r>
              <a:rPr lang="en-US" sz="1200" dirty="0" smtClean="0"/>
              <a:t>/pin/767723067701062391/</a:t>
            </a:r>
            <a:endParaRPr lang="en-US" sz="12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309351" y="1911914"/>
            <a:ext cx="6504040" cy="6226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Deep Learning: reality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078" y="2534521"/>
            <a:ext cx="34099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7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1650181" y="280337"/>
            <a:ext cx="9017821" cy="810400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Representation for Clustering </a:t>
            </a:r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967" y="1706820"/>
            <a:ext cx="5393548" cy="40451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44581" y="2375893"/>
            <a:ext cx="641804" cy="7919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001673" y="2375892"/>
            <a:ext cx="396343" cy="38232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001673" y="3497766"/>
            <a:ext cx="396343" cy="38232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001673" y="2949383"/>
            <a:ext cx="396343" cy="38232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015328" y="4089313"/>
            <a:ext cx="396343" cy="38232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001673" y="4687912"/>
            <a:ext cx="396343" cy="38232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713928" y="3595546"/>
            <a:ext cx="396343" cy="38232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713928" y="3047163"/>
            <a:ext cx="396343" cy="38232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7583" y="4187093"/>
            <a:ext cx="396343" cy="38232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584735" y="2403202"/>
            <a:ext cx="396343" cy="38232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584735" y="3525076"/>
            <a:ext cx="396343" cy="38232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584735" y="2976693"/>
            <a:ext cx="396343" cy="38232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598390" y="4116623"/>
            <a:ext cx="396343" cy="38232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584735" y="4715222"/>
            <a:ext cx="396343" cy="38232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30598" y="3857186"/>
            <a:ext cx="396343" cy="38232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330598" y="3308803"/>
            <a:ext cx="396343" cy="38232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931450" y="3595546"/>
            <a:ext cx="396343" cy="38232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931450" y="3047163"/>
            <a:ext cx="396343" cy="38232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945105" y="4187093"/>
            <a:ext cx="396343" cy="38232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7715487" y="3048721"/>
            <a:ext cx="409998" cy="1522258"/>
            <a:chOff x="6342327" y="1014763"/>
            <a:chExt cx="409998" cy="1522258"/>
          </a:xfrm>
        </p:grpSpPr>
        <p:sp>
          <p:nvSpPr>
            <p:cNvPr id="24" name="Oval 23"/>
            <p:cNvSpPr/>
            <p:nvPr/>
          </p:nvSpPr>
          <p:spPr>
            <a:xfrm>
              <a:off x="6342327" y="1563146"/>
              <a:ext cx="396343" cy="38232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342327" y="1014763"/>
              <a:ext cx="396343" cy="38232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355982" y="2154693"/>
              <a:ext cx="396343" cy="38232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4421136" y="3359022"/>
            <a:ext cx="641804" cy="79196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7713927" y="3047163"/>
            <a:ext cx="409998" cy="1522258"/>
            <a:chOff x="6342327" y="1014763"/>
            <a:chExt cx="409998" cy="1522258"/>
          </a:xfrm>
        </p:grpSpPr>
        <p:sp>
          <p:nvSpPr>
            <p:cNvPr id="30" name="Oval 29"/>
            <p:cNvSpPr/>
            <p:nvPr/>
          </p:nvSpPr>
          <p:spPr>
            <a:xfrm>
              <a:off x="6342327" y="1563146"/>
              <a:ext cx="396343" cy="382328"/>
            </a:xfrm>
            <a:prstGeom prst="ellipse">
              <a:avLst/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6342327" y="1014763"/>
              <a:ext cx="396343" cy="382328"/>
            </a:xfrm>
            <a:prstGeom prst="ellipse">
              <a:avLst/>
            </a:prstGeom>
            <a:no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355982" y="2154693"/>
              <a:ext cx="396343" cy="382328"/>
            </a:xfrm>
            <a:prstGeom prst="ellipse">
              <a:avLst/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671054" y="5751981"/>
            <a:ext cx="3703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want: codes for subspaces</a:t>
            </a:r>
          </a:p>
          <a:p>
            <a:r>
              <a:rPr lang="en-US" dirty="0"/>
              <a:t>Binary activation, good spacing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8" grpId="0" animBg="1"/>
      <p:bldP spid="3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 idx="4294967295"/>
          </p:nvPr>
        </p:nvSpPr>
        <p:spPr>
          <a:xfrm>
            <a:off x="1650181" y="280337"/>
            <a:ext cx="9017821" cy="810400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/>
              <a:t>Clustering</a:t>
            </a:r>
            <a:r>
              <a:rPr lang="en-US" dirty="0" smtClean="0"/>
              <a:t>: Information Dimension Regularization</a:t>
            </a:r>
            <a:endParaRPr lang="en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2109102" y="2396972"/>
            <a:ext cx="0" cy="26633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09104" y="5060272"/>
            <a:ext cx="21548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371486" y="2396972"/>
            <a:ext cx="0" cy="26633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371488" y="5060272"/>
            <a:ext cx="21548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465871" y="4013977"/>
            <a:ext cx="142708" cy="1046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960769" y="4013977"/>
            <a:ext cx="142708" cy="1046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460244" y="4033001"/>
            <a:ext cx="142708" cy="1046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59722" y="4033001"/>
            <a:ext cx="142708" cy="1046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42526" y="3005728"/>
            <a:ext cx="142708" cy="20545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194612" y="4793943"/>
            <a:ext cx="142708" cy="2663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660974" y="4787879"/>
            <a:ext cx="142708" cy="2663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246071" y="4774922"/>
            <a:ext cx="142708" cy="2663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08580" y="2606232"/>
            <a:ext cx="238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activation entropy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180878" y="266737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activation entropy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03478" y="582121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Penalty: </a:t>
            </a:r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263991" y="5323497"/>
          <a:ext cx="1415189" cy="1372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4" imgW="838200" imgH="609600" progId="Equation.3">
                  <p:embed/>
                </p:oleObj>
              </mc:Choice>
              <mc:Fallback>
                <p:oleObj name="Equation" r:id="rId4" imgW="8382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63991" y="5323497"/>
                        <a:ext cx="1415189" cy="13723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807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1650181" y="280337"/>
            <a:ext cx="9017821" cy="810400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Information Dimension (ID) Regularization</a:t>
            </a:r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0425" b="-1"/>
          <a:stretch/>
        </p:blipFill>
        <p:spPr>
          <a:xfrm>
            <a:off x="1524001" y="2922204"/>
            <a:ext cx="2561557" cy="21638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1558"/>
          <a:stretch/>
        </p:blipFill>
        <p:spPr>
          <a:xfrm>
            <a:off x="4711916" y="2984500"/>
            <a:ext cx="2519671" cy="21015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10599"/>
          <a:stretch/>
        </p:blipFill>
        <p:spPr>
          <a:xfrm>
            <a:off x="7784104" y="2941254"/>
            <a:ext cx="2519673" cy="2124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44214" y="2375010"/>
            <a:ext cx="180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regularization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10823" y="2375010"/>
            <a:ext cx="17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 regularization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70940" y="2375010"/>
            <a:ext cx="1732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 regularization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55852" y="6180998"/>
            <a:ext cx="5680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ID regularization enforces a binary-like code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619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700" y="2021114"/>
            <a:ext cx="4533900" cy="4267200"/>
          </a:xfrm>
          <a:prstGeom prst="rect">
            <a:avLst/>
          </a:prstGeom>
        </p:spPr>
      </p:pic>
      <p:sp>
        <p:nvSpPr>
          <p:cNvPr id="3" name="Shape 119"/>
          <p:cNvSpPr txBox="1">
            <a:spLocks/>
          </p:cNvSpPr>
          <p:nvPr/>
        </p:nvSpPr>
        <p:spPr>
          <a:xfrm>
            <a:off x="1650181" y="280337"/>
            <a:ext cx="9017821" cy="810400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Batch Effects: Manifold Alignment </a:t>
            </a:r>
            <a:endParaRPr lang="en" dirty="0"/>
          </a:p>
        </p:txBody>
      </p:sp>
      <p:sp>
        <p:nvSpPr>
          <p:cNvPr id="4" name="TextBox 3"/>
          <p:cNvSpPr txBox="1"/>
          <p:nvPr/>
        </p:nvSpPr>
        <p:spPr>
          <a:xfrm>
            <a:off x="7801429" y="2467429"/>
            <a:ext cx="1071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 1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86211" y="5171925"/>
            <a:ext cx="102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33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1610480"/>
            <a:ext cx="5511800" cy="3225800"/>
          </a:xfrm>
          <a:prstGeom prst="rect">
            <a:avLst/>
          </a:prstGeom>
        </p:spPr>
      </p:pic>
      <p:sp>
        <p:nvSpPr>
          <p:cNvPr id="6" name="Shape 119"/>
          <p:cNvSpPr txBox="1">
            <a:spLocks/>
          </p:cNvSpPr>
          <p:nvPr/>
        </p:nvSpPr>
        <p:spPr>
          <a:xfrm>
            <a:off x="1650181" y="280337"/>
            <a:ext cx="9017821" cy="810400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Mean Maximal Discrepancy</a:t>
            </a:r>
            <a:endParaRPr lang="en" dirty="0"/>
          </a:p>
        </p:txBody>
      </p:sp>
      <p:pic>
        <p:nvPicPr>
          <p:cNvPr id="9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81" y="5627817"/>
            <a:ext cx="6679282" cy="4923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650180" y="630485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Dziugaite</a:t>
            </a:r>
            <a:r>
              <a:rPr lang="en-US" dirty="0"/>
              <a:t>, </a:t>
            </a:r>
            <a:r>
              <a:rPr lang="en-US" dirty="0"/>
              <a:t>Roy</a:t>
            </a:r>
            <a:r>
              <a:rPr lang="en-US" dirty="0"/>
              <a:t>, </a:t>
            </a:r>
            <a:r>
              <a:rPr lang="en-US" dirty="0" err="1"/>
              <a:t>Ghahramani</a:t>
            </a:r>
            <a:r>
              <a:rPr lang="en-US" dirty="0"/>
              <a:t>, UAI 2015]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2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2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Cellular Manifolds of Dengue Patients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576" y="2095500"/>
            <a:ext cx="8523953" cy="370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7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Clusters: 180 Samples Combined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650" y="2000250"/>
            <a:ext cx="6613024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2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Patient Cluster Signatures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36800" y="5511800"/>
            <a:ext cx="797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 distance can be derived between patient cluster proportions and embedded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127250"/>
            <a:ext cx="8407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6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Patient </a:t>
            </a:r>
            <a:r>
              <a:rPr lang="en-US" dirty="0"/>
              <a:t>m</a:t>
            </a:r>
            <a:r>
              <a:rPr lang="en-US" dirty="0" smtClean="0"/>
              <a:t>anifolds show coherent organization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2178050"/>
            <a:ext cx="69088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6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578643" y="6581001"/>
            <a:ext cx="36870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https://</a:t>
            </a:r>
            <a:r>
              <a:rPr lang="en-US" sz="1200" dirty="0" err="1" smtClean="0"/>
              <a:t>www.pinterest.com</a:t>
            </a:r>
            <a:r>
              <a:rPr lang="en-US" sz="1200" dirty="0" smtClean="0"/>
              <a:t>/pin/767723067701062391/</a:t>
            </a:r>
            <a:endParaRPr lang="en-US" sz="12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309351" y="1430594"/>
            <a:ext cx="6504040" cy="11039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(OK, maybe</a:t>
            </a:r>
            <a:r>
              <a:rPr lang="mr-IN" dirty="0" smtClean="0">
                <a:sym typeface="Wingdings"/>
              </a:rPr>
              <a:t>:)</a:t>
            </a:r>
            <a:endParaRPr lang="en-US" dirty="0" smtClean="0">
              <a:sym typeface="Wingdings"/>
            </a:endParaRPr>
          </a:p>
          <a:p>
            <a:pPr marL="0" indent="0" algn="ctr">
              <a:buNone/>
            </a:pPr>
            <a:r>
              <a:rPr lang="en-US" dirty="0" smtClean="0"/>
              <a:t>Deep Learning: reality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3156153" y="2472719"/>
            <a:ext cx="4914029" cy="4355785"/>
            <a:chOff x="3156153" y="2472719"/>
            <a:chExt cx="4914029" cy="4355785"/>
          </a:xfrm>
        </p:grpSpPr>
        <p:grpSp>
          <p:nvGrpSpPr>
            <p:cNvPr id="5" name="Group 4"/>
            <p:cNvGrpSpPr/>
            <p:nvPr/>
          </p:nvGrpSpPr>
          <p:grpSpPr>
            <a:xfrm>
              <a:off x="3156153" y="2472719"/>
              <a:ext cx="4914029" cy="961145"/>
              <a:chOff x="2905434" y="2534519"/>
              <a:chExt cx="5666556" cy="1108333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05434" y="2534521"/>
                <a:ext cx="1108331" cy="110833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99926" y="2534521"/>
                <a:ext cx="1108331" cy="1108331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94418" y="2534520"/>
                <a:ext cx="1108331" cy="1108331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02749" y="2534520"/>
                <a:ext cx="1108331" cy="110833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63659" y="2534519"/>
                <a:ext cx="1108331" cy="1108331"/>
              </a:xfrm>
              <a:prstGeom prst="rect">
                <a:avLst/>
              </a:prstGeom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3156153" y="3621203"/>
              <a:ext cx="4914029" cy="961145"/>
              <a:chOff x="2905434" y="2534519"/>
              <a:chExt cx="5666556" cy="110833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05434" y="2534521"/>
                <a:ext cx="1108331" cy="1108331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99926" y="2534521"/>
                <a:ext cx="1108331" cy="1108331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94418" y="2534520"/>
                <a:ext cx="1108331" cy="1108331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02749" y="2534520"/>
                <a:ext cx="1108331" cy="1108331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63659" y="2534519"/>
                <a:ext cx="1108331" cy="1108331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3156153" y="4759028"/>
              <a:ext cx="4914029" cy="961145"/>
              <a:chOff x="2905434" y="2534519"/>
              <a:chExt cx="5666556" cy="1108333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05434" y="2534521"/>
                <a:ext cx="1108331" cy="1108331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99926" y="2534521"/>
                <a:ext cx="1108331" cy="1108331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94418" y="2534520"/>
                <a:ext cx="1108331" cy="1108331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02749" y="2534520"/>
                <a:ext cx="1108331" cy="110833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63659" y="2534519"/>
                <a:ext cx="1108331" cy="1108331"/>
              </a:xfrm>
              <a:prstGeom prst="rect">
                <a:avLst/>
              </a:prstGeom>
            </p:spPr>
          </p:pic>
        </p:grpSp>
        <p:grpSp>
          <p:nvGrpSpPr>
            <p:cNvPr id="23" name="Group 22"/>
            <p:cNvGrpSpPr/>
            <p:nvPr/>
          </p:nvGrpSpPr>
          <p:grpSpPr>
            <a:xfrm>
              <a:off x="3156153" y="5867359"/>
              <a:ext cx="4914029" cy="961145"/>
              <a:chOff x="2905434" y="2534519"/>
              <a:chExt cx="5666556" cy="1108333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05434" y="2534521"/>
                <a:ext cx="1108331" cy="1108331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99926" y="2534521"/>
                <a:ext cx="1108331" cy="1108331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94418" y="2534520"/>
                <a:ext cx="1108331" cy="1108331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02749" y="2534520"/>
                <a:ext cx="1108331" cy="1108331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63659" y="2534519"/>
                <a:ext cx="1108331" cy="11083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9133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678" y="558800"/>
            <a:ext cx="7037122" cy="588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0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go back to our example in </a:t>
            </a:r>
            <a:r>
              <a:rPr lang="en-US" dirty="0" err="1" smtClean="0"/>
              <a:t>Tensorflow</a:t>
            </a:r>
            <a:r>
              <a:rPr lang="en-US" dirty="0" smtClean="0"/>
              <a:t> and visualize our data with an autoencoder!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67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3232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Let’s consider a simple example</a:t>
                </a:r>
              </a:p>
              <a:p>
                <a:r>
                  <a:rPr lang="en-US" dirty="0" smtClean="0"/>
                  <a:t>Our neural network is a function </a:t>
                </a:r>
                <a:r>
                  <a:rPr lang="en-US" i="1" dirty="0" smtClean="0"/>
                  <a:t>f </a:t>
                </a:r>
                <a:r>
                  <a:rPr lang="en-US" dirty="0" smtClean="0"/>
                  <a:t>that takes 2 numbers as input and outputs 3 numbers</a:t>
                </a:r>
              </a:p>
              <a:p>
                <a:r>
                  <a:rPr lang="en-US" dirty="0" smtClean="0"/>
                  <a:t>Input numbers: [5 2]</a:t>
                </a:r>
                <a:endParaRPr lang="en-US" dirty="0" smtClean="0"/>
              </a:p>
              <a:p>
                <a:r>
                  <a:rPr lang="en-US" dirty="0" smtClean="0"/>
                  <a:t>Compute output numbers </a:t>
                </a:r>
                <a:r>
                  <a:rPr lang="en-US" i="1" dirty="0" smtClean="0"/>
                  <a:t>f </a:t>
                </a:r>
                <a:r>
                  <a:rPr lang="en-US" dirty="0" smtClean="0"/>
                  <a:t>(</a:t>
                </a:r>
                <a:r>
                  <a:rPr lang="en-US" dirty="0" smtClean="0"/>
                  <a:t>[5 2]) = [3 16 -2]</a:t>
                </a:r>
              </a:p>
              <a:p>
                <a:r>
                  <a:rPr lang="en-US" dirty="0" smtClean="0"/>
                  <a:t>Why </a:t>
                </a:r>
                <a:r>
                  <a:rPr lang="en-US" i="1" dirty="0" smtClean="0"/>
                  <a:t>deep</a:t>
                </a:r>
                <a:r>
                  <a:rPr lang="en-US" dirty="0" smtClean="0"/>
                  <a:t> learning?</a:t>
                </a:r>
              </a:p>
              <a:p>
                <a:pPr lvl="1"/>
                <a:r>
                  <a:rPr lang="en-US" dirty="0" smtClean="0"/>
                  <a:t>Because now we can learn another function, let’s call it </a:t>
                </a:r>
                <a:r>
                  <a:rPr lang="en-US" i="1" dirty="0" smtClean="0"/>
                  <a:t>f</a:t>
                </a:r>
                <a14:m>
                  <m:oMath xmlns:m="http://schemas.openxmlformats.org/officeDocument/2006/math">
                    <m:r>
                      <a:rPr lang="en-US" b="0" i="1" baseline="-25000" dirty="0" smtClean="0">
                        <a:latin typeface="Cambria Math" charset="0"/>
                      </a:rPr>
                      <m:t>2</m:t>
                    </m:r>
                  </m:oMath>
                </a14:m>
                <a:r>
                  <a:rPr lang="en-US" i="1" dirty="0" smtClean="0"/>
                  <a:t>, </a:t>
                </a:r>
                <a:r>
                  <a:rPr lang="en-US" dirty="0" smtClean="0"/>
                  <a:t>that takes this output as input and outputs another number</a:t>
                </a:r>
              </a:p>
              <a:p>
                <a:pPr lvl="1"/>
                <a:r>
                  <a:rPr lang="en-US" dirty="0" smtClean="0"/>
                  <a:t>E.g. </a:t>
                </a:r>
                <a:r>
                  <a:rPr lang="en-US" i="1" dirty="0" smtClean="0"/>
                  <a:t>f</a:t>
                </a:r>
                <a14:m>
                  <m:oMath xmlns:m="http://schemas.openxmlformats.org/officeDocument/2006/math">
                    <m:r>
                      <a:rPr lang="en-US" b="0" i="1" baseline="-25000" dirty="0" smtClean="0">
                        <a:latin typeface="Cambria Math" charset="0"/>
                      </a:rPr>
                      <m:t>2</m:t>
                    </m:r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([3 16 -2]) = 1</a:t>
                </a:r>
              </a:p>
              <a:p>
                <a:pPr lvl="1"/>
                <a:r>
                  <a:rPr lang="en-US" dirty="0" smtClean="0"/>
                  <a:t>By stacking many of these functions </a:t>
                </a:r>
                <a:r>
                  <a:rPr lang="en-US" i="1" dirty="0" smtClean="0"/>
                  <a:t>f</a:t>
                </a:r>
                <a:r>
                  <a:rPr lang="en-US" baseline="-25000" dirty="0" smtClean="0"/>
                  <a:t>10</a:t>
                </a:r>
                <a:r>
                  <a:rPr lang="en-US" dirty="0" smtClean="0"/>
                  <a:t>(</a:t>
                </a:r>
                <a:r>
                  <a:rPr lang="en-US" i="1" dirty="0" smtClean="0"/>
                  <a:t>f</a:t>
                </a:r>
                <a:r>
                  <a:rPr lang="en-US" baseline="-25000" dirty="0" smtClean="0"/>
                  <a:t>9</a:t>
                </a:r>
                <a:r>
                  <a:rPr lang="en-US" dirty="0" smtClean="0"/>
                  <a:t>(</a:t>
                </a:r>
                <a:r>
                  <a:rPr lang="en-US" i="1" dirty="0" smtClean="0"/>
                  <a:t>f</a:t>
                </a:r>
                <a:r>
                  <a:rPr lang="en-US" baseline="-25000" dirty="0" smtClean="0"/>
                  <a:t>8</a:t>
                </a:r>
                <a:r>
                  <a:rPr lang="en-US" dirty="0" smtClean="0"/>
                  <a:t>(</a:t>
                </a:r>
                <a:r>
                  <a:rPr lang="mr-IN" dirty="0" smtClean="0"/>
                  <a:t>…</a:t>
                </a:r>
                <a:r>
                  <a:rPr lang="en-US" i="1" dirty="0" smtClean="0"/>
                  <a:t>f</a:t>
                </a:r>
                <a14:m>
                  <m:oMath xmlns:m="http://schemas.openxmlformats.org/officeDocument/2006/math">
                    <m:r>
                      <a:rPr lang="en-US" i="1" baseline="-25000" dirty="0" smtClean="0">
                        <a:latin typeface="Cambria Math" charset="0"/>
                      </a:rPr>
                      <m:t>1</m:t>
                    </m:r>
                  </m:oMath>
                </a14:m>
                <a:r>
                  <a:rPr lang="en-US" dirty="0" smtClean="0"/>
                  <a:t>(x)</a:t>
                </a:r>
                <a:r>
                  <a:rPr lang="mr-IN" dirty="0" smtClean="0"/>
                  <a:t>…</a:t>
                </a:r>
                <a:r>
                  <a:rPr lang="en-US" dirty="0" smtClean="0"/>
                  <a:t>) we can learn very complicated functions even if each </a:t>
                </a:r>
                <a:r>
                  <a:rPr lang="en-US" i="1" dirty="0" smtClean="0"/>
                  <a:t>f</a:t>
                </a:r>
                <a:r>
                  <a:rPr lang="en-US" dirty="0" smtClean="0"/>
                  <a:t> is relatively simple</a:t>
                </a:r>
              </a:p>
              <a:p>
                <a:pPr lvl="1"/>
                <a:endParaRPr lang="en-US" baseline="-250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32325"/>
              </a:xfrm>
              <a:blipFill rotWithShape="0">
                <a:blip r:embed="rId3"/>
                <a:stretch>
                  <a:fillRect l="-1043" t="-3158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13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Neural networks take a very simple building block</a:t>
            </a:r>
          </a:p>
          <a:p>
            <a:pPr lvl="1"/>
            <a:r>
              <a:rPr lang="en-US" b="1" dirty="0" smtClean="0"/>
              <a:t>Lots</a:t>
            </a:r>
            <a:r>
              <a:rPr lang="en-US" dirty="0" smtClean="0"/>
              <a:t> of these building blocks make up the function </a:t>
            </a:r>
            <a:r>
              <a:rPr lang="en-US" i="1" dirty="0" smtClean="0"/>
              <a:t>f</a:t>
            </a:r>
          </a:p>
          <a:p>
            <a:r>
              <a:rPr lang="en-US" dirty="0" smtClean="0"/>
              <a:t>This simple building block is called a </a:t>
            </a:r>
            <a:r>
              <a:rPr lang="en-US" i="1" dirty="0" smtClean="0"/>
              <a:t>perceptron</a:t>
            </a:r>
          </a:p>
          <a:p>
            <a:r>
              <a:rPr lang="en-US" dirty="0" smtClean="0"/>
              <a:t>Let’s do a quick conceptual example first</a:t>
            </a:r>
          </a:p>
          <a:p>
            <a:pPr lvl="1"/>
            <a:r>
              <a:rPr lang="en-US" dirty="0" smtClean="0"/>
              <a:t>We’ll use a perceptron to </a:t>
            </a:r>
            <a:r>
              <a:rPr lang="en-US" b="1" i="1" dirty="0" smtClean="0"/>
              <a:t>make a decision</a:t>
            </a:r>
            <a:r>
              <a:rPr lang="en-US" i="1" dirty="0"/>
              <a:t> </a:t>
            </a:r>
            <a:r>
              <a:rPr lang="en-US" dirty="0" smtClean="0"/>
              <a:t>with </a:t>
            </a:r>
            <a:r>
              <a:rPr lang="en-US" b="1" i="1" dirty="0" smtClean="0"/>
              <a:t>given information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96212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722819" y="2731746"/>
                <a:ext cx="8821356" cy="412190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Imagine we have three pieces of information </a:t>
                </a:r>
                <a:r>
                  <a:rPr lang="en-US" i="1" dirty="0" smtClean="0"/>
                  <a:t>x</a:t>
                </a:r>
                <a:r>
                  <a:rPr lang="en-US" i="1" baseline="-25000" dirty="0" smtClean="0"/>
                  <a:t>1, </a:t>
                </a:r>
                <a:r>
                  <a:rPr lang="en-US" i="1" dirty="0" smtClean="0"/>
                  <a:t>x</a:t>
                </a:r>
                <a:r>
                  <a:rPr lang="en-US" i="1" baseline="-25000" dirty="0"/>
                  <a:t>2</a:t>
                </a:r>
                <a:r>
                  <a:rPr lang="en-US" i="1" baseline="-25000" dirty="0" smtClean="0"/>
                  <a:t>,</a:t>
                </a:r>
                <a:r>
                  <a:rPr lang="en-US" i="1" dirty="0" smtClean="0"/>
                  <a:t> x</a:t>
                </a:r>
                <a:r>
                  <a:rPr lang="en-US" i="1" baseline="-25000" dirty="0"/>
                  <a:t>3</a:t>
                </a:r>
                <a:r>
                  <a:rPr lang="en-US" i="1" baseline="-25000" dirty="0" smtClean="0"/>
                  <a:t> </a:t>
                </a:r>
                <a:endParaRPr lang="en-US" dirty="0"/>
              </a:p>
              <a:p>
                <a:r>
                  <a:rPr lang="en-US" dirty="0" smtClean="0"/>
                  <a:t>1 output we will interpret as a “decision”</a:t>
                </a:r>
              </a:p>
              <a:p>
                <a:r>
                  <a:rPr lang="en-US" dirty="0" smtClean="0"/>
                  <a:t>How?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Assign weights to each input</a:t>
                </a:r>
              </a:p>
              <a:p>
                <a:pPr lvl="1"/>
                <a:r>
                  <a:rPr lang="en-US" dirty="0" smtClean="0"/>
                  <a:t>Determine if weighted sum of inputs is greater than some </a:t>
                </a:r>
                <a:r>
                  <a:rPr lang="en-US" dirty="0" smtClean="0"/>
                  <a:t>threshold</a:t>
                </a:r>
              </a:p>
              <a:p>
                <a:pPr lvl="1"/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output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if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</m:m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threshold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if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</m:m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threshold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22819" y="2731746"/>
                <a:ext cx="8821356" cy="4121908"/>
              </a:xfrm>
              <a:blipFill rotWithShape="0">
                <a:blip r:embed="rId3"/>
                <a:stretch>
                  <a:fillRect l="-968" t="-2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10242" name="Picture 2" descr="http://neuralnetworksanddeeplearning.com/images/tikz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25" y="897164"/>
            <a:ext cx="3523144" cy="173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851063" y="6515100"/>
            <a:ext cx="1470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Nielsen, 2015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5133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35111</TotalTime>
  <Words>2887</Words>
  <Application>Microsoft Macintosh PowerPoint</Application>
  <PresentationFormat>Widescreen</PresentationFormat>
  <Paragraphs>434</Paragraphs>
  <Slides>61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Calibri</vt:lpstr>
      <vt:lpstr>Calibri Light</vt:lpstr>
      <vt:lpstr>Cambria Math</vt:lpstr>
      <vt:lpstr>Mangal</vt:lpstr>
      <vt:lpstr>Wingdings</vt:lpstr>
      <vt:lpstr>Arial</vt:lpstr>
      <vt:lpstr>Office Theme</vt:lpstr>
      <vt:lpstr>Equation</vt:lpstr>
      <vt:lpstr>Deep Learning</vt:lpstr>
      <vt:lpstr>Outline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Training</vt:lpstr>
      <vt:lpstr>Training</vt:lpstr>
      <vt:lpstr>Training</vt:lpstr>
      <vt:lpstr>Training</vt:lpstr>
      <vt:lpstr>Training</vt:lpstr>
      <vt:lpstr>Training</vt:lpstr>
      <vt:lpstr>Training</vt:lpstr>
      <vt:lpstr>Training</vt:lpstr>
      <vt:lpstr>Training</vt:lpstr>
      <vt:lpstr>Training</vt:lpstr>
      <vt:lpstr>Training</vt:lpstr>
      <vt:lpstr>Training</vt:lpstr>
      <vt:lpstr>Code!</vt:lpstr>
      <vt:lpstr>Autoencoders</vt:lpstr>
      <vt:lpstr>Autoencoders</vt:lpstr>
      <vt:lpstr>Autoencoders</vt:lpstr>
      <vt:lpstr>PowerPoint Presentation</vt:lpstr>
      <vt:lpstr>Autoencoders</vt:lpstr>
      <vt:lpstr>Autoencoders</vt:lpstr>
      <vt:lpstr>SAUCIE</vt:lpstr>
      <vt:lpstr>PowerPoint Presentation</vt:lpstr>
      <vt:lpstr>PowerPoint Presentation</vt:lpstr>
      <vt:lpstr>PowerPoint Presentation</vt:lpstr>
      <vt:lpstr>Clustering: Information Dimension Regularization</vt:lpstr>
      <vt:lpstr>PowerPoint Presentation</vt:lpstr>
      <vt:lpstr>PowerPoint Presentation</vt:lpstr>
      <vt:lpstr>PowerPoint Presentation</vt:lpstr>
      <vt:lpstr>PowerPoint Presentation</vt:lpstr>
      <vt:lpstr>Cellular Manifolds of Dengue Patients</vt:lpstr>
      <vt:lpstr>Cell Clusters: 180 Samples Combined </vt:lpstr>
      <vt:lpstr>Patient Cluster Signatures</vt:lpstr>
      <vt:lpstr>Patient manifolds show coherent organization </vt:lpstr>
      <vt:lpstr>PowerPoint Presentation</vt:lpstr>
      <vt:lpstr>Code!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M A</dc:creator>
  <cp:lastModifiedBy>M A</cp:lastModifiedBy>
  <cp:revision>45</cp:revision>
  <dcterms:created xsi:type="dcterms:W3CDTF">2019-09-23T17:41:28Z</dcterms:created>
  <dcterms:modified xsi:type="dcterms:W3CDTF">2019-10-18T02:52:45Z</dcterms:modified>
</cp:coreProperties>
</file>